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wdp" ContentType="image/vnd.ms-photo"/>
  <Default Extension="tif" ContentType="image/t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74" r:id="rId4"/>
    <p:sldId id="258" r:id="rId5"/>
    <p:sldId id="259" r:id="rId6"/>
    <p:sldId id="261" r:id="rId7"/>
    <p:sldId id="275" r:id="rId8"/>
    <p:sldId id="262" r:id="rId9"/>
    <p:sldId id="276" r:id="rId10"/>
    <p:sldId id="284" r:id="rId11"/>
    <p:sldId id="264" r:id="rId12"/>
    <p:sldId id="269" r:id="rId13"/>
    <p:sldId id="265" r:id="rId14"/>
    <p:sldId id="293" r:id="rId15"/>
    <p:sldId id="273" r:id="rId16"/>
    <p:sldId id="260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49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82549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82549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82549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82549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82549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82549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82549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82549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88F"/>
    <a:srgbClr val="FFCF27"/>
    <a:srgbClr val="FEA708"/>
    <a:srgbClr val="FEAC13"/>
    <a:srgbClr val="1E03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E6"/>
          </a:solidFill>
        </a:fill>
      </a:tcStyle>
    </a:wholeTbl>
    <a:band2H>
      <a:tcTxStyle/>
      <a:tcStyle>
        <a:tcBdr/>
        <a:fill>
          <a:solidFill>
            <a:srgbClr val="E6EBF3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4CA"/>
          </a:solidFill>
        </a:fill>
      </a:tcStyle>
    </a:wholeTbl>
    <a:band2H>
      <a:tcTxStyle/>
      <a:tcStyle>
        <a:tcBdr/>
        <a:fill>
          <a:solidFill>
            <a:srgbClr val="E7F2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CBD6"/>
          </a:solidFill>
        </a:fill>
      </a:tcStyle>
    </a:wholeTbl>
    <a:band2H>
      <a:tcTxStyle/>
      <a:tcStyle>
        <a:tcBdr/>
        <a:fill>
          <a:solidFill>
            <a:srgbClr val="F6E7E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50" d="100"/>
          <a:sy n="50" d="100"/>
        </p:scale>
        <p:origin x="-128" y="-184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1" name="Shape 6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583544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1pPr>
    <a:lvl2pPr indent="2286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2pPr>
    <a:lvl3pPr indent="4572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3pPr>
    <a:lvl4pPr indent="6858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4pPr>
    <a:lvl5pPr indent="9144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5pPr>
    <a:lvl6pPr indent="11430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6pPr>
    <a:lvl7pPr indent="13716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7pPr>
    <a:lvl8pPr indent="16002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8pPr>
    <a:lvl9pPr indent="18288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0639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9916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60678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1278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5030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0870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2260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2005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1129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079224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605959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9354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封面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pt源文件-01.jpg" descr="ppt源文件-01.jpg"/>
          <p:cNvPicPr>
            <a:picLocks noChangeAspect="1"/>
          </p:cNvPicPr>
          <p:nvPr/>
        </p:nvPicPr>
        <p:blipFill>
          <a:blip r:embed="rId2">
            <a:extLst/>
          </a:blip>
          <a:srcRect l="26" r="26"/>
          <a:stretch>
            <a:fillRect/>
          </a:stretch>
        </p:blipFill>
        <p:spPr>
          <a:xfrm>
            <a:off x="-56220" y="-1248"/>
            <a:ext cx="24496619" cy="13779349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自我介绍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文级别 1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目录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pt源文件-02.jpg" descr="ppt源文件-02.jpg"/>
          <p:cNvPicPr>
            <a:picLocks noChangeAspect="1"/>
          </p:cNvPicPr>
          <p:nvPr/>
        </p:nvPicPr>
        <p:blipFill>
          <a:blip r:embed="rId2">
            <a:extLst/>
          </a:blip>
          <a:srcRect t="20" b="20"/>
          <a:stretch>
            <a:fillRect/>
          </a:stretch>
        </p:blipFill>
        <p:spPr>
          <a:xfrm>
            <a:off x="-46040" y="-25996"/>
            <a:ext cx="24476166" cy="13767845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1702448" y="5120568"/>
            <a:ext cx="19951727" cy="48925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3" name="目       录"/>
          <p:cNvSpPr txBox="1"/>
          <p:nvPr/>
        </p:nvSpPr>
        <p:spPr>
          <a:xfrm>
            <a:off x="2200800" y="2604626"/>
            <a:ext cx="3319426" cy="1200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>
              <a:defRPr sz="6400">
                <a:solidFill>
                  <a:srgbClr val="5FCFE2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目      录</a:t>
            </a:r>
          </a:p>
        </p:txBody>
      </p:sp>
      <p:sp>
        <p:nvSpPr>
          <p:cNvPr id="34" name="矩形"/>
          <p:cNvSpPr/>
          <p:nvPr/>
        </p:nvSpPr>
        <p:spPr>
          <a:xfrm>
            <a:off x="1770815" y="2803722"/>
            <a:ext cx="116140" cy="837679"/>
          </a:xfrm>
          <a:prstGeom prst="rect">
            <a:avLst/>
          </a:prstGeom>
          <a:solidFill>
            <a:srgbClr val="5FCEE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2800">
                <a:solidFill>
                  <a:srgbClr val="5BC8AE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" name="CONTENTS"/>
          <p:cNvSpPr txBox="1"/>
          <p:nvPr/>
        </p:nvSpPr>
        <p:spPr>
          <a:xfrm>
            <a:off x="1644227" y="3776601"/>
            <a:ext cx="4175969" cy="615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75" tIns="28575" rIns="28575" bIns="28575" anchor="ctr">
            <a:spAutoFit/>
          </a:bodyPr>
          <a:lstStyle>
            <a:lvl1pPr algn="l">
              <a:lnSpc>
                <a:spcPct val="120000"/>
              </a:lnSpc>
              <a:spcBef>
                <a:spcPts val="5700"/>
              </a:spcBef>
              <a:defRPr sz="3100" cap="all" spc="1795">
                <a:solidFill>
                  <a:srgbClr val="FFFFFF"/>
                </a:solidFill>
                <a:latin typeface="PingFangSC-Regular"/>
                <a:ea typeface="PingFangSC-Regular"/>
                <a:cs typeface="PingFangSC-Regular"/>
                <a:sym typeface="PingFangSC-Regular"/>
              </a:defRPr>
            </a:lvl1pPr>
          </a:lstStyle>
          <a:p>
            <a:r>
              <a:t>CONTENTS </a:t>
            </a:r>
          </a:p>
        </p:txBody>
      </p:sp>
      <p:sp>
        <p:nvSpPr>
          <p:cNvPr id="3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pt源文件-02.jpg" descr="ppt源文件-02.jpg"/>
          <p:cNvPicPr>
            <a:picLocks noChangeAspect="1"/>
          </p:cNvPicPr>
          <p:nvPr/>
        </p:nvPicPr>
        <p:blipFill>
          <a:blip r:embed="rId2">
            <a:extLst/>
          </a:blip>
          <a:srcRect t="20" b="20"/>
          <a:stretch>
            <a:fillRect/>
          </a:stretch>
        </p:blipFill>
        <p:spPr>
          <a:xfrm>
            <a:off x="22491" y="-42863"/>
            <a:ext cx="24384184" cy="13716103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标题文本"/>
          <p:cNvSpPr txBox="1">
            <a:spLocks noGrp="1"/>
          </p:cNvSpPr>
          <p:nvPr>
            <p:ph type="title"/>
          </p:nvPr>
        </p:nvSpPr>
        <p:spPr>
          <a:xfrm>
            <a:off x="1618386" y="2867145"/>
            <a:ext cx="19428453" cy="1890612"/>
          </a:xfrm>
          <a:prstGeom prst="rect">
            <a:avLst/>
          </a:prstGeom>
        </p:spPr>
        <p:txBody>
          <a:bodyPr anchor="t"/>
          <a:lstStyle>
            <a:lvl1pPr algn="l">
              <a:defRPr sz="8400" b="1">
                <a:solidFill>
                  <a:srgbClr val="65C3D7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标题文本</a:t>
            </a:r>
          </a:p>
        </p:txBody>
      </p:sp>
      <p:sp>
        <p:nvSpPr>
          <p:cNvPr id="45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1737647" y="5197366"/>
            <a:ext cx="18308508" cy="415832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30000"/>
              </a:lnSpc>
            </a:lvl1pPr>
            <a:lvl2pPr>
              <a:lnSpc>
                <a:spcPct val="130000"/>
              </a:lnSpc>
            </a:lvl2pPr>
            <a:lvl3pPr>
              <a:lnSpc>
                <a:spcPct val="130000"/>
              </a:lnSpc>
            </a:lvl3pPr>
            <a:lvl4pPr>
              <a:lnSpc>
                <a:spcPct val="130000"/>
              </a:lnSpc>
            </a:lvl4pPr>
            <a:lvl5pPr>
              <a:lnSpc>
                <a:spcPct val="130000"/>
              </a:lnSpc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pt源文件-03.jpg" descr="ppt源文件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3937" y="-33610"/>
            <a:ext cx="24491769" cy="13782199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pt源文件-02.jpg" descr="ppt源文件-02.jpg"/>
          <p:cNvPicPr>
            <a:picLocks noChangeAspect="1"/>
          </p:cNvPicPr>
          <p:nvPr/>
        </p:nvPicPr>
        <p:blipFill>
          <a:blip r:embed="rId7">
            <a:extLst/>
          </a:blip>
          <a:srcRect t="20" b="20"/>
          <a:stretch>
            <a:fillRect/>
          </a:stretch>
        </p:blipFill>
        <p:spPr>
          <a:xfrm>
            <a:off x="-103935" y="-61113"/>
            <a:ext cx="24486290" cy="1377354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自我介绍"/>
          <p:cNvSpPr txBox="1"/>
          <p:nvPr/>
        </p:nvSpPr>
        <p:spPr>
          <a:xfrm>
            <a:off x="1984088" y="2479349"/>
            <a:ext cx="3321051" cy="1200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>
              <a:defRPr sz="6400">
                <a:solidFill>
                  <a:srgbClr val="69D7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自我介绍</a:t>
            </a:r>
          </a:p>
        </p:txBody>
      </p:sp>
      <p:sp>
        <p:nvSpPr>
          <p:cNvPr id="4" name="矩形"/>
          <p:cNvSpPr/>
          <p:nvPr/>
        </p:nvSpPr>
        <p:spPr>
          <a:xfrm>
            <a:off x="1504116" y="2678444"/>
            <a:ext cx="116140" cy="837680"/>
          </a:xfrm>
          <a:prstGeom prst="rect">
            <a:avLst/>
          </a:prstGeom>
          <a:solidFill>
            <a:srgbClr val="68D7EB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2800">
                <a:solidFill>
                  <a:schemeClr val="accent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" name="introduction"/>
          <p:cNvSpPr txBox="1"/>
          <p:nvPr/>
        </p:nvSpPr>
        <p:spPr>
          <a:xfrm>
            <a:off x="1479128" y="3661107"/>
            <a:ext cx="4466008" cy="615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75" tIns="28575" rIns="28575" bIns="28575" anchor="ctr">
            <a:spAutoFit/>
          </a:bodyPr>
          <a:lstStyle>
            <a:lvl1pPr algn="l">
              <a:lnSpc>
                <a:spcPct val="120000"/>
              </a:lnSpc>
              <a:spcBef>
                <a:spcPts val="5700"/>
              </a:spcBef>
              <a:defRPr sz="3100" cap="all" spc="589">
                <a:solidFill>
                  <a:srgbClr val="FFFFFF"/>
                </a:solidFill>
                <a:latin typeface="PingFangSC-Regular"/>
                <a:ea typeface="PingFangSC-Regular"/>
                <a:cs typeface="PingFangSC-Regular"/>
                <a:sym typeface="PingFangSC-Regular"/>
              </a:defRPr>
            </a:lvl1pPr>
          </a:lstStyle>
          <a:p>
            <a:r>
              <a:t>introduction</a:t>
            </a:r>
          </a:p>
        </p:txBody>
      </p:sp>
      <p:sp>
        <p:nvSpPr>
          <p:cNvPr id="6" name="正文级别 1…"/>
          <p:cNvSpPr txBox="1">
            <a:spLocks noGrp="1"/>
          </p:cNvSpPr>
          <p:nvPr>
            <p:ph type="body" idx="1"/>
          </p:nvPr>
        </p:nvSpPr>
        <p:spPr>
          <a:xfrm>
            <a:off x="1514809" y="5051811"/>
            <a:ext cx="20128086" cy="445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75" tIns="28575" rIns="28575" bIns="28575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" name="标题文本"/>
          <p:cNvSpPr txBox="1">
            <a:spLocks noGrp="1"/>
          </p:cNvSpPr>
          <p:nvPr>
            <p:ph type="title"/>
          </p:nvPr>
        </p:nvSpPr>
        <p:spPr>
          <a:xfrm>
            <a:off x="3653366" y="1338865"/>
            <a:ext cx="19507201" cy="3738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75" tIns="28575" rIns="28575" bIns="28575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26401" y="10358436"/>
            <a:ext cx="324054" cy="323851"/>
          </a:xfrm>
          <a:prstGeom prst="rect">
            <a:avLst/>
          </a:prstGeom>
          <a:ln w="12700">
            <a:miter lim="400000"/>
          </a:ln>
        </p:spPr>
        <p:txBody>
          <a:bodyPr wrap="none" lIns="28575" tIns="28575" rIns="28575" bIns="28575">
            <a:spAutoFit/>
          </a:bodyPr>
          <a:lstStyle>
            <a:lvl1pPr>
              <a:defRPr sz="18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xmlns:p14="http://schemas.microsoft.com/office/powerpoint/2010/main" spd="med"/>
  <p:txStyles>
    <p:titleStyle>
      <a:lvl1pPr marL="0" marR="0" indent="0" algn="ctr" defTabSz="82549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82549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82549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82549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82549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82549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82549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82549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82549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0" marR="0" indent="0" algn="l" defTabSz="825499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1pPr>
      <a:lvl2pPr marL="0" marR="0" indent="0" algn="l" defTabSz="825499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2pPr>
      <a:lvl3pPr marL="0" marR="0" indent="0" algn="l" defTabSz="825499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3pPr>
      <a:lvl4pPr marL="0" marR="0" indent="0" algn="l" defTabSz="825499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4pPr>
      <a:lvl5pPr marL="0" marR="0" indent="0" algn="l" defTabSz="825499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5pPr>
      <a:lvl6pPr marL="0" marR="0" indent="0" algn="l" defTabSz="825499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6pPr>
      <a:lvl7pPr marL="0" marR="0" indent="0" algn="l" defTabSz="825499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7pPr>
      <a:lvl8pPr marL="0" marR="0" indent="0" algn="l" defTabSz="825499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8pPr>
      <a:lvl9pPr marL="0" marR="0" indent="0" algn="l" defTabSz="825499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9pPr>
    </p:bodyStyle>
    <p:otherStyle>
      <a:lvl1pPr marL="0" marR="0" indent="0" algn="ctr" defTabSz="82549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82549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82549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82549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82549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82549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82549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82549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82549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tif"/><Relationship Id="rId6" Type="http://schemas.openxmlformats.org/officeDocument/2006/relationships/image" Target="../media/image17.png"/><Relationship Id="rId7" Type="http://schemas.microsoft.com/office/2007/relationships/hdphoto" Target="../media/hdphoto5.wdp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microsoft.com/office/2007/relationships/hdphoto" Target="../media/hdphoto6.wdp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5" Type="http://schemas.openxmlformats.org/officeDocument/2006/relationships/image" Target="../media/image5.png"/><Relationship Id="rId6" Type="http://schemas.microsoft.com/office/2007/relationships/hdphoto" Target="../media/hdphoto2.wdp"/><Relationship Id="rId7" Type="http://schemas.openxmlformats.org/officeDocument/2006/relationships/image" Target="../media/image6.png"/><Relationship Id="rId8" Type="http://schemas.microsoft.com/office/2007/relationships/hdphoto" Target="../media/hdphoto3.wdp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microsoft.com/office/2007/relationships/hdphoto" Target="../media/hdphoto4.wdp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1" Type="http://schemas.microsoft.com/office/2007/relationships/hdphoto" Target="../media/hdphoto4.wdp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5" Type="http://schemas.openxmlformats.org/officeDocument/2006/relationships/image" Target="../media/image5.png"/><Relationship Id="rId6" Type="http://schemas.microsoft.com/office/2007/relationships/hdphoto" Target="../media/hdphoto2.wdp"/><Relationship Id="rId7" Type="http://schemas.openxmlformats.org/officeDocument/2006/relationships/image" Target="../media/image6.png"/><Relationship Id="rId8" Type="http://schemas.microsoft.com/office/2007/relationships/hdphoto" Target="../media/hdphoto3.wdp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连按此项以编辑"/>
          <p:cNvSpPr txBox="1">
            <a:spLocks noGrp="1"/>
          </p:cNvSpPr>
          <p:nvPr>
            <p:ph type="title"/>
          </p:nvPr>
        </p:nvSpPr>
        <p:spPr>
          <a:xfrm>
            <a:off x="1618386" y="2867145"/>
            <a:ext cx="21298457" cy="1890612"/>
          </a:xfrm>
          <a:prstGeom prst="rect">
            <a:avLst/>
          </a:prstGeom>
        </p:spPr>
        <p:txBody>
          <a:bodyPr/>
          <a:lstStyle/>
          <a:p>
            <a:pPr>
              <a:defRPr b="0">
                <a:latin typeface="FZLanTingHeiS-DB1-GBK"/>
                <a:ea typeface="FZLanTingHeiS-DB1-GBK"/>
                <a:cs typeface="FZLanTingHeiS-DB1-GBK"/>
                <a:sym typeface="FZLanTingHeiS-DB1-GBK"/>
              </a:defRPr>
            </a:pPr>
            <a:r>
              <a:rPr lang="x-none" dirty="0" smtClean="0"/>
              <a:t>MPQUIC的数据流</a:t>
            </a:r>
            <a:endParaRPr dirty="0"/>
          </a:p>
        </p:txBody>
      </p:sp>
      <p:sp>
        <p:nvSpPr>
          <p:cNvPr id="5" name="椭圆 4"/>
          <p:cNvSpPr/>
          <p:nvPr/>
        </p:nvSpPr>
        <p:spPr>
          <a:xfrm>
            <a:off x="3600000" y="4680000"/>
            <a:ext cx="1752600" cy="600499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spAutoFit/>
          </a:bodyPr>
          <a:lstStyle/>
          <a:p>
            <a:pPr marL="0" marR="0" indent="0" algn="ctr" defTabSz="82549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服务端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00000" y="4680000"/>
            <a:ext cx="1752600" cy="600499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spAutoFit/>
          </a:bodyPr>
          <a:lstStyle/>
          <a:p>
            <a:pPr marL="0" marR="0" indent="0" algn="ctr" defTabSz="82549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客户端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8000000" y="4680000"/>
            <a:ext cx="1752600" cy="600499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spAutoFit/>
          </a:bodyPr>
          <a:lstStyle/>
          <a:p>
            <a:pPr marL="0" marR="0" indent="0" algn="ctr" defTabSz="82549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服务端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cxnSp>
        <p:nvCxnSpPr>
          <p:cNvPr id="7" name="直线连接符 6"/>
          <p:cNvCxnSpPr>
            <a:stCxn id="5" idx="4"/>
          </p:cNvCxnSpPr>
          <p:nvPr/>
        </p:nvCxnSpPr>
        <p:spPr>
          <a:xfrm flipH="1">
            <a:off x="4419600" y="5280499"/>
            <a:ext cx="56700" cy="6682901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直线连接符 11"/>
          <p:cNvCxnSpPr/>
          <p:nvPr/>
        </p:nvCxnSpPr>
        <p:spPr>
          <a:xfrm flipH="1">
            <a:off x="11607800" y="5280499"/>
            <a:ext cx="56700" cy="6682901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直线连接符 12"/>
          <p:cNvCxnSpPr/>
          <p:nvPr/>
        </p:nvCxnSpPr>
        <p:spPr>
          <a:xfrm flipH="1">
            <a:off x="18821400" y="5280499"/>
            <a:ext cx="56700" cy="6682901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28" name="组 27"/>
          <p:cNvGrpSpPr/>
          <p:nvPr/>
        </p:nvGrpSpPr>
        <p:grpSpPr>
          <a:xfrm rot="21480000">
            <a:off x="4662569" y="6066789"/>
            <a:ext cx="6733564" cy="468275"/>
            <a:chOff x="4662569" y="6066789"/>
            <a:chExt cx="6733564" cy="468275"/>
          </a:xfrm>
        </p:grpSpPr>
        <p:grpSp>
          <p:nvGrpSpPr>
            <p:cNvPr id="11" name="组 10"/>
            <p:cNvGrpSpPr/>
            <p:nvPr/>
          </p:nvGrpSpPr>
          <p:grpSpPr>
            <a:xfrm>
              <a:off x="5126400" y="6066789"/>
              <a:ext cx="5824167" cy="365485"/>
              <a:chOff x="5126400" y="5508000"/>
              <a:chExt cx="5824167" cy="365485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126400" y="5508000"/>
                <a:ext cx="990600" cy="365485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8575" tIns="28575" rIns="28575" bIns="28575" numCol="1" spcCol="38100" rtlCol="0" anchor="ctr">
                <a:spAutoFit/>
              </a:bodyPr>
              <a:lstStyle/>
              <a:p>
                <a:pPr marL="0" marR="0" indent="0" algn="ctr" defTabSz="825499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/>
                  </a:rPr>
                  <a:t>DCID=A</a:t>
                </a:r>
                <a:endParaRPr kumimoji="0" lang="zh-CN" alt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6120000" y="5508000"/>
                <a:ext cx="736600" cy="365485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8575" tIns="28575" rIns="28575" bIns="28575" numCol="1" spcCol="38100" rtlCol="0" anchor="ctr">
                <a:spAutoFit/>
              </a:bodyPr>
              <a:lstStyle/>
              <a:p>
                <a:pPr marL="0" marR="0" indent="0" defTabSz="825499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/>
                  </a:rPr>
                  <a:t>PN=5</a:t>
                </a:r>
                <a:endParaRPr kumimoji="0" lang="zh-CN" alt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6840000" y="5508000"/>
                <a:ext cx="4110567" cy="365485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8575" tIns="28575" rIns="28575" bIns="28575" numCol="1" spcCol="38100" rtlCol="0" anchor="ctr">
                <a:spAutoFit/>
              </a:bodyPr>
              <a:lstStyle/>
              <a:p>
                <a:pPr marL="0" marR="0" indent="0" algn="l" defTabSz="825499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Helvetica Neue"/>
                  </a:rPr>
                  <a:t>Frames=[STREAM</a:t>
                </a:r>
                <a:r>
                  <a:rPr lang="en-US" altLang="zh-CN" sz="2000" dirty="0" smtClean="0"/>
                  <a:t>(</a:t>
                </a:r>
                <a:r>
                  <a:rPr lang="zh-CN" altLang="en-US" sz="2000" dirty="0" smtClean="0"/>
                  <a:t>“</a:t>
                </a:r>
                <a:r>
                  <a:rPr lang="en-US" altLang="zh-CN" sz="2000" dirty="0" smtClean="0"/>
                  <a:t>Request(1/2)</a:t>
                </a:r>
                <a:r>
                  <a:rPr lang="zh-CN" altLang="en-US" sz="2000" dirty="0" smtClean="0"/>
                  <a:t>”</a:t>
                </a:r>
                <a:r>
                  <a:rPr lang="en-US" altLang="zh-CN" sz="2000" dirty="0" smtClean="0"/>
                  <a:t>)</a:t>
                </a:r>
                <a:r>
                  <a:rPr kumimoji="0" lang="en-US" altLang="zh-CN" sz="20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Helvetica Neue"/>
                  </a:rPr>
                  <a:t>]</a:t>
                </a:r>
                <a:endParaRPr kumimoji="0" lang="zh-CN" alt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Neue"/>
                </a:endParaRPr>
              </a:p>
            </p:txBody>
          </p:sp>
        </p:grpSp>
        <p:cxnSp>
          <p:nvCxnSpPr>
            <p:cNvPr id="17" name="直线箭头连接符 16"/>
            <p:cNvCxnSpPr/>
            <p:nvPr/>
          </p:nvCxnSpPr>
          <p:spPr>
            <a:xfrm flipH="1">
              <a:off x="4662569" y="6535064"/>
              <a:ext cx="6733564" cy="0"/>
            </a:xfrm>
            <a:prstGeom prst="straightConnector1">
              <a:avLst/>
            </a:prstGeom>
            <a:noFill/>
            <a:ln w="38100" cap="flat">
              <a:solidFill>
                <a:schemeClr val="accent1"/>
              </a:solidFill>
              <a:prstDash val="sysDot"/>
              <a:round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32" name="组 31"/>
          <p:cNvGrpSpPr/>
          <p:nvPr/>
        </p:nvGrpSpPr>
        <p:grpSpPr>
          <a:xfrm rot="120000">
            <a:off x="4662569" y="7074316"/>
            <a:ext cx="6733564" cy="519071"/>
            <a:chOff x="4662569" y="6828789"/>
            <a:chExt cx="6733564" cy="519071"/>
          </a:xfrm>
        </p:grpSpPr>
        <p:sp>
          <p:nvSpPr>
            <p:cNvPr id="24" name="矩形 23"/>
            <p:cNvSpPr/>
            <p:nvPr/>
          </p:nvSpPr>
          <p:spPr>
            <a:xfrm>
              <a:off x="5126400" y="6828789"/>
              <a:ext cx="990600" cy="36548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8575" tIns="28575" rIns="28575" bIns="28575" numCol="1" spcCol="38100" rtlCol="0" anchor="ctr">
              <a:spAutoFit/>
            </a:bodyPr>
            <a:lstStyle/>
            <a:p>
              <a:pPr marL="0" marR="0" indent="0" algn="ctr" defTabSz="825499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DCID=E</a:t>
              </a:r>
              <a:endPara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6120000" y="6828789"/>
              <a:ext cx="736600" cy="36548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8575" tIns="28575" rIns="28575" bIns="28575" numCol="1" spcCol="38100" rtlCol="0" anchor="ctr">
              <a:spAutoFit/>
            </a:bodyPr>
            <a:lstStyle/>
            <a:p>
              <a:pPr marL="0" marR="0" indent="0" defTabSz="825499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PN=1</a:t>
              </a:r>
              <a:endPara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6840000" y="6828789"/>
              <a:ext cx="4110567" cy="36548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8575" tIns="28575" rIns="28575" bIns="28575" numCol="1" spcCol="38100" rtlCol="0" anchor="ctr">
              <a:spAutoFit/>
            </a:bodyPr>
            <a:lstStyle/>
            <a:p>
              <a:pPr marL="0" marR="0" indent="0" algn="l" defTabSz="825499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Neue"/>
                </a:rPr>
                <a:t>Frames=[ACK</a:t>
              </a:r>
              <a:r>
                <a:rPr lang="en-US" altLang="zh-CN" sz="2000" dirty="0" smtClean="0"/>
                <a:t>(</a:t>
              </a:r>
              <a:r>
                <a:rPr lang="zh-CN" altLang="en-US" sz="2000" dirty="0" smtClean="0"/>
                <a:t>“</a:t>
              </a:r>
              <a:r>
                <a:rPr lang="en-US" altLang="zh-CN" sz="2000" dirty="0" err="1" smtClean="0"/>
                <a:t>LargestAcked</a:t>
              </a:r>
              <a:r>
                <a:rPr lang="en-US" altLang="zh-CN" sz="2000" dirty="0" smtClean="0"/>
                <a:t>=5</a:t>
              </a:r>
              <a:r>
                <a:rPr lang="zh-CN" altLang="en-US" sz="2000" dirty="0" smtClean="0"/>
                <a:t>”</a:t>
              </a:r>
              <a:r>
                <a:rPr lang="en-US" altLang="zh-CN" sz="2000" dirty="0" smtClean="0"/>
                <a:t>)</a:t>
              </a:r>
              <a:r>
                <a:rPr kumimoji="0" lang="en-US" altLang="zh-CN" sz="20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Neue"/>
                </a:rPr>
                <a:t>]</a:t>
              </a:r>
              <a:endPara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27" name="直线箭头连接符 26"/>
            <p:cNvCxnSpPr/>
            <p:nvPr/>
          </p:nvCxnSpPr>
          <p:spPr>
            <a:xfrm flipH="1">
              <a:off x="4662569" y="7347860"/>
              <a:ext cx="6733564" cy="0"/>
            </a:xfrm>
            <a:prstGeom prst="straightConnector1">
              <a:avLst/>
            </a:prstGeom>
            <a:noFill/>
            <a:ln w="38100" cap="flat">
              <a:solidFill>
                <a:schemeClr val="accent1"/>
              </a:solidFill>
              <a:prstDash val="sysDot"/>
              <a:round/>
              <a:headEnd type="arrow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37" name="矩形 36"/>
          <p:cNvSpPr/>
          <p:nvPr/>
        </p:nvSpPr>
        <p:spPr>
          <a:xfrm>
            <a:off x="6311733" y="5488366"/>
            <a:ext cx="3255599" cy="365485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spAutoFit/>
          </a:bodyPr>
          <a:lstStyle/>
          <a:p>
            <a:pPr marL="0" marR="0" indent="0" algn="ctr" defTabSz="82549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省略的握手流程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grpSp>
        <p:nvGrpSpPr>
          <p:cNvPr id="40" name="组 39"/>
          <p:cNvGrpSpPr/>
          <p:nvPr/>
        </p:nvGrpSpPr>
        <p:grpSpPr>
          <a:xfrm rot="120000">
            <a:off x="4679505" y="8098764"/>
            <a:ext cx="6733564" cy="519071"/>
            <a:chOff x="4662569" y="6828789"/>
            <a:chExt cx="6733564" cy="519071"/>
          </a:xfrm>
        </p:grpSpPr>
        <p:sp>
          <p:nvSpPr>
            <p:cNvPr id="41" name="矩形 40"/>
            <p:cNvSpPr/>
            <p:nvPr/>
          </p:nvSpPr>
          <p:spPr>
            <a:xfrm>
              <a:off x="5126400" y="6828789"/>
              <a:ext cx="990600" cy="36548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8575" tIns="28575" rIns="28575" bIns="28575" numCol="1" spcCol="38100" rtlCol="0" anchor="ctr">
              <a:spAutoFit/>
            </a:bodyPr>
            <a:lstStyle/>
            <a:p>
              <a:pPr marL="0" marR="0" indent="0" algn="ctr" defTabSz="825499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DCID=E</a:t>
              </a:r>
              <a:endPara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6120000" y="6828789"/>
              <a:ext cx="736600" cy="36548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8575" tIns="28575" rIns="28575" bIns="28575" numCol="1" spcCol="38100" rtlCol="0" anchor="ctr">
              <a:spAutoFit/>
            </a:bodyPr>
            <a:lstStyle/>
            <a:p>
              <a:pPr marL="0" marR="0" indent="0" defTabSz="825499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PN=2</a:t>
              </a:r>
              <a:endPara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6840000" y="6828789"/>
              <a:ext cx="4110567" cy="36548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8575" tIns="28575" rIns="28575" bIns="28575" numCol="1" spcCol="38100" rtlCol="0" anchor="ctr">
              <a:spAutoFit/>
            </a:bodyPr>
            <a:lstStyle/>
            <a:p>
              <a:pPr algn="l"/>
              <a:r>
                <a:rPr lang="en-US" altLang="zh-CN" sz="2000" dirty="0"/>
                <a:t>Frames=[STREAM(</a:t>
              </a:r>
              <a:r>
                <a:rPr lang="zh-CN" altLang="en-US" sz="2000" dirty="0"/>
                <a:t>“</a:t>
              </a:r>
              <a:r>
                <a:rPr lang="en-US" altLang="zh-CN" sz="2000" dirty="0"/>
                <a:t>Response 1</a:t>
              </a:r>
              <a:r>
                <a:rPr lang="zh-CN" altLang="en-US" sz="2000" dirty="0"/>
                <a:t>”</a:t>
              </a:r>
              <a:r>
                <a:rPr lang="en-US" altLang="zh-CN" sz="2000" dirty="0"/>
                <a:t>)]</a:t>
              </a:r>
              <a:endParaRPr lang="zh-CN" altLang="en-US" sz="2000" dirty="0"/>
            </a:p>
          </p:txBody>
        </p:sp>
        <p:cxnSp>
          <p:nvCxnSpPr>
            <p:cNvPr id="44" name="直线箭头连接符 43"/>
            <p:cNvCxnSpPr/>
            <p:nvPr/>
          </p:nvCxnSpPr>
          <p:spPr>
            <a:xfrm flipH="1">
              <a:off x="4662569" y="7347860"/>
              <a:ext cx="6733564" cy="0"/>
            </a:xfrm>
            <a:prstGeom prst="straightConnector1">
              <a:avLst/>
            </a:prstGeom>
            <a:noFill/>
            <a:ln w="38100" cap="flat">
              <a:solidFill>
                <a:schemeClr val="accent1"/>
              </a:solidFill>
              <a:prstDash val="sysDot"/>
              <a:round/>
              <a:headEnd type="arrow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48" name="组 47"/>
          <p:cNvGrpSpPr/>
          <p:nvPr/>
        </p:nvGrpSpPr>
        <p:grpSpPr>
          <a:xfrm rot="600000">
            <a:off x="11960323" y="6477591"/>
            <a:ext cx="6733564" cy="490929"/>
            <a:chOff x="11994190" y="5508000"/>
            <a:chExt cx="6733564" cy="490929"/>
          </a:xfrm>
        </p:grpSpPr>
        <p:grpSp>
          <p:nvGrpSpPr>
            <p:cNvPr id="33" name="组 32"/>
            <p:cNvGrpSpPr/>
            <p:nvPr/>
          </p:nvGrpSpPr>
          <p:grpSpPr>
            <a:xfrm>
              <a:off x="12328233" y="5508000"/>
              <a:ext cx="5824167" cy="365485"/>
              <a:chOff x="5126400" y="5508000"/>
              <a:chExt cx="5824167" cy="365485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5126400" y="5508000"/>
                <a:ext cx="990600" cy="365485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8575" tIns="28575" rIns="28575" bIns="28575" numCol="1" spcCol="38100" rtlCol="0" anchor="ctr">
                <a:spAutoFit/>
              </a:bodyPr>
              <a:lstStyle/>
              <a:p>
                <a:pPr marL="0" marR="0" indent="0" algn="ctr" defTabSz="825499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/>
                  </a:rPr>
                  <a:t>DCID=B</a:t>
                </a:r>
                <a:endParaRPr kumimoji="0" lang="zh-CN" alt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6120000" y="5508000"/>
                <a:ext cx="736600" cy="365485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8575" tIns="28575" rIns="28575" bIns="28575" numCol="1" spcCol="38100" rtlCol="0" anchor="ctr">
                <a:spAutoFit/>
              </a:bodyPr>
              <a:lstStyle/>
              <a:p>
                <a:pPr marL="0" marR="0" indent="0" defTabSz="825499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/>
                  </a:rPr>
                  <a:t>PN=1</a:t>
                </a:r>
                <a:endParaRPr kumimoji="0" lang="zh-CN" alt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6840000" y="5508000"/>
                <a:ext cx="4110567" cy="365485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8575" tIns="28575" rIns="28575" bIns="28575" numCol="1" spcCol="38100" rtlCol="0" anchor="ctr">
                <a:spAutoFit/>
              </a:bodyPr>
              <a:lstStyle/>
              <a:p>
                <a:pPr marL="0" marR="0" indent="0" algn="l" defTabSz="825499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Helvetica Neue"/>
                  </a:rPr>
                  <a:t>Frames=[STREAM</a:t>
                </a:r>
                <a:r>
                  <a:rPr lang="en-US" altLang="zh-CN" sz="2000" dirty="0" smtClean="0"/>
                  <a:t>(</a:t>
                </a:r>
                <a:r>
                  <a:rPr lang="zh-CN" altLang="en-US" sz="2000" dirty="0" smtClean="0"/>
                  <a:t>“</a:t>
                </a:r>
                <a:r>
                  <a:rPr lang="en-US" altLang="zh-CN" sz="2000" dirty="0" smtClean="0"/>
                  <a:t>Request(2/2)</a:t>
                </a:r>
                <a:r>
                  <a:rPr lang="zh-CN" altLang="en-US" sz="2000" dirty="0" smtClean="0"/>
                  <a:t>”</a:t>
                </a:r>
                <a:r>
                  <a:rPr lang="en-US" altLang="zh-CN" sz="2000" dirty="0" smtClean="0"/>
                  <a:t>)</a:t>
                </a:r>
                <a:r>
                  <a:rPr kumimoji="0" lang="en-US" altLang="zh-CN" sz="20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Helvetica Neue"/>
                  </a:rPr>
                  <a:t>]</a:t>
                </a:r>
                <a:endParaRPr kumimoji="0" lang="zh-CN" alt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Neue"/>
                </a:endParaRPr>
              </a:p>
            </p:txBody>
          </p:sp>
        </p:grpSp>
        <p:cxnSp>
          <p:nvCxnSpPr>
            <p:cNvPr id="46" name="直线箭头连接符 45"/>
            <p:cNvCxnSpPr/>
            <p:nvPr/>
          </p:nvCxnSpPr>
          <p:spPr>
            <a:xfrm flipH="1">
              <a:off x="11994190" y="5998929"/>
              <a:ext cx="6733564" cy="0"/>
            </a:xfrm>
            <a:prstGeom prst="straightConnector1">
              <a:avLst/>
            </a:prstGeom>
            <a:noFill/>
            <a:ln w="38100" cap="flat">
              <a:solidFill>
                <a:schemeClr val="accent1"/>
              </a:solidFill>
              <a:prstDash val="sysDot"/>
              <a:round/>
              <a:headEnd type="arrow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49" name="组 48"/>
          <p:cNvGrpSpPr/>
          <p:nvPr/>
        </p:nvGrpSpPr>
        <p:grpSpPr>
          <a:xfrm>
            <a:off x="4695240" y="9148852"/>
            <a:ext cx="6733564" cy="809180"/>
            <a:chOff x="12000663" y="8391861"/>
            <a:chExt cx="6733564" cy="809180"/>
          </a:xfrm>
        </p:grpSpPr>
        <p:sp>
          <p:nvSpPr>
            <p:cNvPr id="63" name="矩形 62"/>
            <p:cNvSpPr/>
            <p:nvPr/>
          </p:nvSpPr>
          <p:spPr>
            <a:xfrm rot="21480000">
              <a:off x="12317816" y="8709794"/>
              <a:ext cx="6264640" cy="36548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8575" tIns="28575" rIns="28575" bIns="28575" numCol="1" spcCol="38100" rtlCol="0" anchor="ctr">
              <a:spAutoFit/>
            </a:bodyPr>
            <a:lstStyle/>
            <a:p>
              <a:pPr algn="l"/>
              <a:r>
                <a:rPr lang="en-US" altLang="zh-CN" sz="2000" dirty="0"/>
                <a:t>MPACK(</a:t>
              </a:r>
              <a:r>
                <a:rPr lang="en-US" altLang="zh-CN" sz="2000" dirty="0" smtClean="0"/>
                <a:t>UID1,</a:t>
              </a:r>
              <a:r>
                <a:rPr lang="en-US" altLang="zh-CN" sz="2000" dirty="0"/>
                <a:t>LargestAck</a:t>
              </a:r>
              <a:r>
                <a:rPr lang="en-US" altLang="zh-CN" sz="2000" dirty="0" smtClean="0"/>
                <a:t>=1</a:t>
              </a:r>
              <a:r>
                <a:rPr kumimoji="0" lang="en-US" altLang="zh-CN" sz="20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)]</a:t>
              </a:r>
              <a:endPara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  <p:grpSp>
          <p:nvGrpSpPr>
            <p:cNvPr id="52" name="组 51"/>
            <p:cNvGrpSpPr/>
            <p:nvPr/>
          </p:nvGrpSpPr>
          <p:grpSpPr>
            <a:xfrm rot="21480000">
              <a:off x="12299333" y="8391861"/>
              <a:ext cx="6277581" cy="374534"/>
              <a:chOff x="5126400" y="5498951"/>
              <a:chExt cx="6277581" cy="374534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5126400" y="5508000"/>
                <a:ext cx="990600" cy="365485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8575" tIns="28575" rIns="28575" bIns="28575" numCol="1" spcCol="38100" rtlCol="0" anchor="ctr">
                <a:spAutoFit/>
              </a:bodyPr>
              <a:lstStyle/>
              <a:p>
                <a:pPr marL="0" marR="0" indent="0" algn="ctr" defTabSz="825499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/>
                  </a:rPr>
                  <a:t>DCID=A</a:t>
                </a:r>
                <a:endParaRPr kumimoji="0" lang="zh-CN" alt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6120000" y="5508000"/>
                <a:ext cx="736600" cy="365485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8575" tIns="28575" rIns="28575" bIns="28575" numCol="1" spcCol="38100" rtlCol="0" anchor="ctr">
                <a:spAutoFit/>
              </a:bodyPr>
              <a:lstStyle/>
              <a:p>
                <a:pPr marL="0" marR="0" indent="0" defTabSz="825499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/>
                  </a:rPr>
                  <a:t>PN=6</a:t>
                </a:r>
                <a:endParaRPr kumimoji="0" lang="zh-CN" alt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endParaRPr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6837044" y="5498951"/>
                <a:ext cx="4566937" cy="365485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8575" tIns="28575" rIns="28575" bIns="28575" numCol="1" spcCol="38100" rtlCol="0" anchor="ctr">
                <a:spAutoFit/>
              </a:bodyPr>
              <a:lstStyle/>
              <a:p>
                <a:pPr marL="0" marR="0" indent="0" algn="l" defTabSz="825499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Helvetica Neue"/>
                  </a:rPr>
                  <a:t>Frames=[MPACK</a:t>
                </a:r>
                <a:r>
                  <a:rPr lang="en-US" altLang="zh-CN" sz="2000" dirty="0" smtClean="0"/>
                  <a:t>(UID2,LargestAck=2)</a:t>
                </a:r>
                <a:r>
                  <a:rPr lang="en-US" altLang="zh-CN" sz="2000" dirty="0"/>
                  <a:t>,</a:t>
                </a:r>
                <a:endParaRPr kumimoji="0" lang="zh-CN" alt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Neue"/>
                </a:endParaRPr>
              </a:p>
            </p:txBody>
          </p:sp>
        </p:grpSp>
        <p:cxnSp>
          <p:nvCxnSpPr>
            <p:cNvPr id="53" name="直线箭头连接符 52"/>
            <p:cNvCxnSpPr/>
            <p:nvPr/>
          </p:nvCxnSpPr>
          <p:spPr>
            <a:xfrm rot="21480000" flipH="1">
              <a:off x="12000663" y="9201041"/>
              <a:ext cx="6733564" cy="0"/>
            </a:xfrm>
            <a:prstGeom prst="straightConnector1">
              <a:avLst/>
            </a:prstGeom>
            <a:noFill/>
            <a:ln w="38100" cap="flat">
              <a:solidFill>
                <a:schemeClr val="accent1"/>
              </a:solidFill>
              <a:prstDash val="sysDot"/>
              <a:round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65" name="组 64"/>
          <p:cNvGrpSpPr/>
          <p:nvPr/>
        </p:nvGrpSpPr>
        <p:grpSpPr>
          <a:xfrm rot="21300000">
            <a:off x="12013432" y="8159648"/>
            <a:ext cx="6733564" cy="809180"/>
            <a:chOff x="12000663" y="8391861"/>
            <a:chExt cx="6733564" cy="809180"/>
          </a:xfrm>
        </p:grpSpPr>
        <p:sp>
          <p:nvSpPr>
            <p:cNvPr id="66" name="矩形 65"/>
            <p:cNvSpPr/>
            <p:nvPr/>
          </p:nvSpPr>
          <p:spPr>
            <a:xfrm rot="21480000">
              <a:off x="12317816" y="8709794"/>
              <a:ext cx="6264640" cy="36548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8575" tIns="28575" rIns="28575" bIns="28575" numCol="1" spcCol="38100" rtlCol="0" anchor="ctr">
              <a:spAutoFit/>
            </a:bodyPr>
            <a:lstStyle/>
            <a:p>
              <a:pPr marL="0" marR="0" indent="0" algn="l" defTabSz="825499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STREAM(</a:t>
              </a:r>
              <a:r>
                <a:rPr lang="en-US" altLang="zh-CN" sz="2000" dirty="0" smtClean="0"/>
                <a:t>“Response 2”</a:t>
              </a:r>
              <a:r>
                <a:rPr kumimoji="0" lang="en-US" altLang="zh-CN" sz="20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)]</a:t>
              </a:r>
              <a:endPara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  <p:grpSp>
          <p:nvGrpSpPr>
            <p:cNvPr id="67" name="组 66"/>
            <p:cNvGrpSpPr/>
            <p:nvPr/>
          </p:nvGrpSpPr>
          <p:grpSpPr>
            <a:xfrm rot="21480000">
              <a:off x="12299333" y="8391861"/>
              <a:ext cx="6277581" cy="374534"/>
              <a:chOff x="5126400" y="5498951"/>
              <a:chExt cx="6277581" cy="374534"/>
            </a:xfrm>
          </p:grpSpPr>
          <p:sp>
            <p:nvSpPr>
              <p:cNvPr id="71" name="矩形 70"/>
              <p:cNvSpPr/>
              <p:nvPr/>
            </p:nvSpPr>
            <p:spPr>
              <a:xfrm>
                <a:off x="5126400" y="5508000"/>
                <a:ext cx="990600" cy="365485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8575" tIns="28575" rIns="28575" bIns="28575" numCol="1" spcCol="38100" rtlCol="0" anchor="ctr">
                <a:spAutoFit/>
              </a:bodyPr>
              <a:lstStyle/>
              <a:p>
                <a:pPr marL="0" marR="0" indent="0" algn="ctr" defTabSz="825499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/>
                  </a:rPr>
                  <a:t>DCID=D</a:t>
                </a:r>
                <a:endParaRPr kumimoji="0" lang="zh-CN" alt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endParaRPr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6120000" y="5508000"/>
                <a:ext cx="736600" cy="365485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8575" tIns="28575" rIns="28575" bIns="28575" numCol="1" spcCol="38100" rtlCol="0" anchor="ctr">
                <a:spAutoFit/>
              </a:bodyPr>
              <a:lstStyle/>
              <a:p>
                <a:pPr marL="0" marR="0" indent="0" defTabSz="825499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/>
                  </a:rPr>
                  <a:t>PN=1</a:t>
                </a:r>
                <a:endParaRPr kumimoji="0" lang="zh-CN" alt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endParaRPr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6837044" y="5498951"/>
                <a:ext cx="4566937" cy="365485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8575" tIns="28575" rIns="28575" bIns="28575" numCol="1" spcCol="38100" rtlCol="0" anchor="ctr">
                <a:spAutoFit/>
              </a:bodyPr>
              <a:lstStyle/>
              <a:p>
                <a:pPr marL="0" marR="0" indent="0" algn="l" defTabSz="825499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Helvetica Neue"/>
                  </a:rPr>
                  <a:t>Frames=[MPACK</a:t>
                </a:r>
                <a:r>
                  <a:rPr lang="en-US" altLang="zh-CN" sz="2000" dirty="0" smtClean="0"/>
                  <a:t>(UID1,LargestAck=1)</a:t>
                </a:r>
                <a:r>
                  <a:rPr kumimoji="0" lang="en-US" altLang="zh-CN" sz="20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Helvetica Neue"/>
                  </a:rPr>
                  <a:t>]</a:t>
                </a:r>
                <a:endParaRPr kumimoji="0" lang="zh-CN" alt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Neue"/>
                </a:endParaRPr>
              </a:p>
            </p:txBody>
          </p:sp>
        </p:grpSp>
        <p:cxnSp>
          <p:nvCxnSpPr>
            <p:cNvPr id="70" name="直线箭头连接符 69"/>
            <p:cNvCxnSpPr/>
            <p:nvPr/>
          </p:nvCxnSpPr>
          <p:spPr>
            <a:xfrm rot="21480000" flipH="1">
              <a:off x="12000663" y="9201041"/>
              <a:ext cx="6733564" cy="0"/>
            </a:xfrm>
            <a:prstGeom prst="straightConnector1">
              <a:avLst/>
            </a:prstGeom>
            <a:noFill/>
            <a:ln w="38100" cap="flat">
              <a:solidFill>
                <a:schemeClr val="accent1"/>
              </a:solidFill>
              <a:prstDash val="sysDot"/>
              <a:round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75" name="组 74"/>
          <p:cNvGrpSpPr/>
          <p:nvPr/>
        </p:nvGrpSpPr>
        <p:grpSpPr>
          <a:xfrm rot="120000">
            <a:off x="4584904" y="10444032"/>
            <a:ext cx="6733564" cy="519071"/>
            <a:chOff x="4662569" y="6828789"/>
            <a:chExt cx="6733564" cy="519071"/>
          </a:xfrm>
        </p:grpSpPr>
        <p:sp>
          <p:nvSpPr>
            <p:cNvPr id="76" name="矩形 75"/>
            <p:cNvSpPr/>
            <p:nvPr/>
          </p:nvSpPr>
          <p:spPr>
            <a:xfrm>
              <a:off x="5126400" y="6828789"/>
              <a:ext cx="990600" cy="36548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8575" tIns="28575" rIns="28575" bIns="28575" numCol="1" spcCol="38100" rtlCol="0" anchor="ctr">
              <a:spAutoFit/>
            </a:bodyPr>
            <a:lstStyle/>
            <a:p>
              <a:pPr marL="0" marR="0" indent="0" algn="ctr" defTabSz="825499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DCID=E</a:t>
              </a:r>
              <a:endPara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6120000" y="6828789"/>
              <a:ext cx="736600" cy="36548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8575" tIns="28575" rIns="28575" bIns="28575" numCol="1" spcCol="38100" rtlCol="0" anchor="ctr">
              <a:spAutoFit/>
            </a:bodyPr>
            <a:lstStyle/>
            <a:p>
              <a:pPr marL="0" marR="0" indent="0" defTabSz="825499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PN=3</a:t>
              </a:r>
              <a:endPara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6840000" y="6828789"/>
              <a:ext cx="4110567" cy="36548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8575" tIns="28575" rIns="28575" bIns="28575" numCol="1" spcCol="38100" rtlCol="0" anchor="ctr">
              <a:spAutoFit/>
            </a:bodyPr>
            <a:lstStyle/>
            <a:p>
              <a:pPr algn="l"/>
              <a:r>
                <a:rPr lang="en-US" altLang="zh-CN" sz="2000" dirty="0"/>
                <a:t>Frames=[STREAM(</a:t>
              </a:r>
              <a:r>
                <a:rPr lang="zh-CN" altLang="en-US" sz="2000" dirty="0"/>
                <a:t>“</a:t>
              </a:r>
              <a:r>
                <a:rPr lang="en-US" altLang="zh-CN" sz="2000" dirty="0"/>
                <a:t>Response </a:t>
              </a:r>
              <a:r>
                <a:rPr lang="en-US" altLang="zh-CN" sz="2000" dirty="0" smtClean="0"/>
                <a:t>3</a:t>
              </a:r>
              <a:r>
                <a:rPr lang="zh-CN" altLang="en-US" sz="2000" dirty="0" smtClean="0"/>
                <a:t>”</a:t>
              </a:r>
              <a:r>
                <a:rPr lang="en-US" altLang="zh-CN" sz="2000" dirty="0"/>
                <a:t>)]</a:t>
              </a:r>
              <a:endParaRPr lang="zh-CN" altLang="en-US" sz="2000" dirty="0"/>
            </a:p>
          </p:txBody>
        </p:sp>
        <p:cxnSp>
          <p:nvCxnSpPr>
            <p:cNvPr id="79" name="直线箭头连接符 78"/>
            <p:cNvCxnSpPr/>
            <p:nvPr/>
          </p:nvCxnSpPr>
          <p:spPr>
            <a:xfrm flipH="1">
              <a:off x="4662569" y="7347860"/>
              <a:ext cx="6733564" cy="0"/>
            </a:xfrm>
            <a:prstGeom prst="straightConnector1">
              <a:avLst/>
            </a:prstGeom>
            <a:noFill/>
            <a:ln w="38100" cap="flat">
              <a:solidFill>
                <a:schemeClr val="accent1"/>
              </a:solidFill>
              <a:prstDash val="sysDot"/>
              <a:round/>
              <a:headEnd type="arrow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87" name="组 86"/>
          <p:cNvGrpSpPr/>
          <p:nvPr/>
        </p:nvGrpSpPr>
        <p:grpSpPr>
          <a:xfrm rot="21300000">
            <a:off x="12088220" y="9718118"/>
            <a:ext cx="6733564" cy="809180"/>
            <a:chOff x="12000663" y="8391861"/>
            <a:chExt cx="6733564" cy="809180"/>
          </a:xfrm>
        </p:grpSpPr>
        <p:sp>
          <p:nvSpPr>
            <p:cNvPr id="88" name="矩形 87"/>
            <p:cNvSpPr/>
            <p:nvPr/>
          </p:nvSpPr>
          <p:spPr>
            <a:xfrm rot="21480000">
              <a:off x="12317816" y="8709794"/>
              <a:ext cx="6264640" cy="36548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8575" tIns="28575" rIns="28575" bIns="28575" numCol="1" spcCol="38100" rtlCol="0" anchor="ctr">
              <a:spAutoFit/>
            </a:bodyPr>
            <a:lstStyle/>
            <a:p>
              <a:pPr marL="0" marR="0" indent="0" algn="l" defTabSz="825499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STREAM(</a:t>
              </a:r>
              <a:r>
                <a:rPr lang="en-US" altLang="zh-CN" sz="2000" dirty="0" smtClean="0"/>
                <a:t>“Response 4”</a:t>
              </a:r>
              <a:r>
                <a:rPr kumimoji="0" lang="en-US" altLang="zh-CN" sz="20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)]</a:t>
              </a:r>
              <a:endPara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  <p:grpSp>
          <p:nvGrpSpPr>
            <p:cNvPr id="89" name="组 88"/>
            <p:cNvGrpSpPr/>
            <p:nvPr/>
          </p:nvGrpSpPr>
          <p:grpSpPr>
            <a:xfrm rot="21480000">
              <a:off x="12299333" y="8391861"/>
              <a:ext cx="6277581" cy="374534"/>
              <a:chOff x="5126400" y="5498951"/>
              <a:chExt cx="6277581" cy="374534"/>
            </a:xfrm>
          </p:grpSpPr>
          <p:sp>
            <p:nvSpPr>
              <p:cNvPr id="91" name="矩形 90"/>
              <p:cNvSpPr/>
              <p:nvPr/>
            </p:nvSpPr>
            <p:spPr>
              <a:xfrm>
                <a:off x="5126400" y="5508000"/>
                <a:ext cx="990600" cy="365485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8575" tIns="28575" rIns="28575" bIns="28575" numCol="1" spcCol="38100" rtlCol="0" anchor="ctr">
                <a:spAutoFit/>
              </a:bodyPr>
              <a:lstStyle/>
              <a:p>
                <a:pPr marL="0" marR="0" indent="0" algn="ctr" defTabSz="825499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/>
                  </a:rPr>
                  <a:t>DCID=D</a:t>
                </a:r>
                <a:endParaRPr kumimoji="0" lang="zh-CN" alt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endParaRPr>
              </a:p>
            </p:txBody>
          </p:sp>
          <p:sp>
            <p:nvSpPr>
              <p:cNvPr id="92" name="矩形 91"/>
              <p:cNvSpPr/>
              <p:nvPr/>
            </p:nvSpPr>
            <p:spPr>
              <a:xfrm>
                <a:off x="6120000" y="5508000"/>
                <a:ext cx="736600" cy="365485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8575" tIns="28575" rIns="28575" bIns="28575" numCol="1" spcCol="38100" rtlCol="0" anchor="ctr">
                <a:spAutoFit/>
              </a:bodyPr>
              <a:lstStyle/>
              <a:p>
                <a:pPr marL="0" marR="0" indent="0" defTabSz="825499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/>
                  </a:rPr>
                  <a:t>PN=2</a:t>
                </a:r>
                <a:endParaRPr kumimoji="0" lang="zh-CN" alt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endParaRPr>
              </a:p>
            </p:txBody>
          </p:sp>
          <p:sp>
            <p:nvSpPr>
              <p:cNvPr id="93" name="矩形 92"/>
              <p:cNvSpPr/>
              <p:nvPr/>
            </p:nvSpPr>
            <p:spPr>
              <a:xfrm>
                <a:off x="6837044" y="5498951"/>
                <a:ext cx="4566937" cy="365485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8575" tIns="28575" rIns="28575" bIns="28575" numCol="1" spcCol="38100" rtlCol="0" anchor="ctr">
                <a:spAutoFit/>
              </a:bodyPr>
              <a:lstStyle/>
              <a:p>
                <a:pPr marL="0" marR="0" indent="0" algn="l" defTabSz="825499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Helvetica Neue"/>
                  </a:rPr>
                  <a:t>Frames=[MPACK</a:t>
                </a:r>
                <a:r>
                  <a:rPr lang="en-US" altLang="zh-CN" sz="2000" dirty="0" smtClean="0"/>
                  <a:t>(UID1,LargestAck=1)</a:t>
                </a:r>
                <a:r>
                  <a:rPr kumimoji="0" lang="en-US" altLang="zh-CN" sz="20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Helvetica Neue"/>
                  </a:rPr>
                  <a:t>]</a:t>
                </a:r>
                <a:endParaRPr kumimoji="0" lang="zh-CN" alt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Neue"/>
                </a:endParaRPr>
              </a:p>
            </p:txBody>
          </p:sp>
        </p:grpSp>
        <p:cxnSp>
          <p:nvCxnSpPr>
            <p:cNvPr id="90" name="直线箭头连接符 89"/>
            <p:cNvCxnSpPr/>
            <p:nvPr/>
          </p:nvCxnSpPr>
          <p:spPr>
            <a:xfrm rot="21480000" flipH="1">
              <a:off x="12000663" y="9201041"/>
              <a:ext cx="6733564" cy="0"/>
            </a:xfrm>
            <a:prstGeom prst="straightConnector1">
              <a:avLst/>
            </a:prstGeom>
            <a:noFill/>
            <a:ln w="38100" cap="flat">
              <a:solidFill>
                <a:schemeClr val="accent1"/>
              </a:solidFill>
              <a:prstDash val="sysDot"/>
              <a:round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94" name="矩形 93"/>
          <p:cNvSpPr/>
          <p:nvPr/>
        </p:nvSpPr>
        <p:spPr>
          <a:xfrm>
            <a:off x="6286333" y="11780657"/>
            <a:ext cx="3255599" cy="365485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spAutoFit/>
          </a:bodyPr>
          <a:lstStyle/>
          <a:p>
            <a:pPr marL="0" marR="0" indent="0" algn="ctr" defTabSz="82549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000" dirty="0" smtClean="0"/>
              <a:t>省略的数据交互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14007165" y="11780657"/>
            <a:ext cx="3255599" cy="365485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spAutoFit/>
          </a:bodyPr>
          <a:lstStyle/>
          <a:p>
            <a:pPr marL="0" marR="0" indent="0" algn="ctr" defTabSz="82549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000" dirty="0" smtClean="0"/>
              <a:t>省略的数据交互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3976692" y="12348290"/>
            <a:ext cx="885816" cy="5501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8575" tIns="28575" rIns="28575" bIns="28575" numCol="1" spcCol="38100" rtlCol="0" anchor="ctr">
            <a:spAutoFit/>
          </a:bodyPr>
          <a:lstStyle/>
          <a:p>
            <a:pPr marL="0" marR="0" indent="0" algn="ctr" defTabSz="82549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WIFI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18522731" y="12275980"/>
            <a:ext cx="597338" cy="5501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8575" tIns="28575" rIns="28575" bIns="28575" numCol="1" spcCol="38100" rtlCol="0" anchor="ctr">
            <a:spAutoFit/>
          </a:bodyPr>
          <a:lstStyle/>
          <a:p>
            <a:pPr marL="0" marR="0" indent="0" algn="ctr" defTabSz="82549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4G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11365582" y="5886140"/>
            <a:ext cx="597835" cy="60049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spAutoFit/>
          </a:bodyPr>
          <a:lstStyle/>
          <a:p>
            <a:pPr marL="0" marR="0" indent="0" algn="ctr" defTabSz="82549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1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4120682" y="7084038"/>
            <a:ext cx="597835" cy="60049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spAutoFit/>
          </a:bodyPr>
          <a:lstStyle/>
          <a:p>
            <a:pPr marL="0" marR="0" indent="0" algn="ctr" defTabSz="82549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2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4057726" y="8097195"/>
            <a:ext cx="597835" cy="60049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spAutoFit/>
          </a:bodyPr>
          <a:lstStyle/>
          <a:p>
            <a:pPr marL="0" marR="0" indent="0" algn="ctr" defTabSz="82549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zh-CN" dirty="0">
                <a:solidFill>
                  <a:schemeClr val="tx1"/>
                </a:solidFill>
              </a:rPr>
              <a:t>3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18604763" y="8137616"/>
            <a:ext cx="597835" cy="60049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spAutoFit/>
          </a:bodyPr>
          <a:lstStyle/>
          <a:p>
            <a:pPr marL="0" marR="0" indent="0" algn="ctr" defTabSz="82549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zh-CN" dirty="0">
                <a:solidFill>
                  <a:schemeClr val="tx1"/>
                </a:solidFill>
              </a:rPr>
              <a:t>3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80" name="椭圆 79"/>
          <p:cNvSpPr/>
          <p:nvPr/>
        </p:nvSpPr>
        <p:spPr>
          <a:xfrm>
            <a:off x="11371012" y="9493377"/>
            <a:ext cx="597835" cy="60049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spAutoFit/>
          </a:bodyPr>
          <a:lstStyle/>
          <a:p>
            <a:pPr marL="0" marR="0" indent="0" algn="ctr" defTabSz="82549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chemeClr val="tx1"/>
                </a:solidFill>
              </a:rPr>
              <a:t>4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14088107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连按此项以编辑"/>
          <p:cNvSpPr txBox="1">
            <a:spLocks noGrp="1"/>
          </p:cNvSpPr>
          <p:nvPr>
            <p:ph type="title"/>
          </p:nvPr>
        </p:nvSpPr>
        <p:spPr>
          <a:xfrm>
            <a:off x="1618386" y="2867145"/>
            <a:ext cx="21298457" cy="1890612"/>
          </a:xfrm>
          <a:prstGeom prst="rect">
            <a:avLst/>
          </a:prstGeom>
        </p:spPr>
        <p:txBody>
          <a:bodyPr/>
          <a:lstStyle/>
          <a:p>
            <a:pPr>
              <a:defRPr b="0">
                <a:latin typeface="FZLanTingHeiS-DB1-GBK"/>
                <a:ea typeface="FZLanTingHeiS-DB1-GBK"/>
                <a:cs typeface="FZLanTingHeiS-DB1-GBK"/>
                <a:sym typeface="FZLanTingHeiS-DB1-GBK"/>
              </a:defRPr>
            </a:pPr>
            <a:r>
              <a:rPr lang="x-none" dirty="0" smtClean="0"/>
              <a:t>MPQUIC的关键</a:t>
            </a:r>
            <a:r>
              <a:rPr lang="zh-CN" altLang="en-US" dirty="0" smtClean="0"/>
              <a:t>点</a:t>
            </a:r>
            <a:endParaRPr dirty="0"/>
          </a:p>
        </p:txBody>
      </p:sp>
      <p:grpSp>
        <p:nvGrpSpPr>
          <p:cNvPr id="7" name="组 6"/>
          <p:cNvGrpSpPr/>
          <p:nvPr/>
        </p:nvGrpSpPr>
        <p:grpSpPr>
          <a:xfrm>
            <a:off x="2409232" y="6762686"/>
            <a:ext cx="2520000" cy="3083585"/>
            <a:chOff x="9501232" y="5332256"/>
            <a:chExt cx="2520000" cy="3083585"/>
          </a:xfrm>
        </p:grpSpPr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>
              <a:off x="9501232" y="5332256"/>
              <a:ext cx="2520000" cy="202075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9" name="文本框 8"/>
            <p:cNvSpPr txBox="1"/>
            <p:nvPr/>
          </p:nvSpPr>
          <p:spPr>
            <a:xfrm>
              <a:off x="9829328" y="7804135"/>
              <a:ext cx="1904367" cy="611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28575" tIns="28575" rIns="28575" bIns="28575" numCol="1" spcCol="38100" rtlCol="0" anchor="ctr">
              <a:spAutoFit/>
            </a:bodyPr>
            <a:lstStyle/>
            <a:p>
              <a:pPr marL="0" marR="0" indent="0" algn="ctr" defTabSz="825499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6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路径管理</a:t>
              </a:r>
              <a:endPara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</p:grpSp>
      <p:grpSp>
        <p:nvGrpSpPr>
          <p:cNvPr id="11" name="组 10"/>
          <p:cNvGrpSpPr/>
          <p:nvPr/>
        </p:nvGrpSpPr>
        <p:grpSpPr>
          <a:xfrm>
            <a:off x="7492725" y="6089392"/>
            <a:ext cx="2520000" cy="3769078"/>
            <a:chOff x="16220956" y="5135698"/>
            <a:chExt cx="2520000" cy="3769078"/>
          </a:xfrm>
        </p:grpSpPr>
        <p:pic>
          <p:nvPicPr>
            <p:cNvPr id="13" name="图像" descr="图像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6220956" y="5135698"/>
              <a:ext cx="2520000" cy="277773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4" name="文本框 13"/>
            <p:cNvSpPr txBox="1"/>
            <p:nvPr/>
          </p:nvSpPr>
          <p:spPr>
            <a:xfrm>
              <a:off x="16525758" y="8293070"/>
              <a:ext cx="1904367" cy="611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28575" tIns="28575" rIns="28575" bIns="28575" numCol="1" spcCol="38100" rtlCol="0" anchor="ctr">
              <a:spAutoFit/>
            </a:bodyPr>
            <a:lstStyle/>
            <a:p>
              <a:pPr marL="0" marR="0" indent="0" algn="ctr" defTabSz="825499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6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流量调度</a:t>
              </a:r>
              <a:endPara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</p:grpSp>
      <p:grpSp>
        <p:nvGrpSpPr>
          <p:cNvPr id="21" name="组 20"/>
          <p:cNvGrpSpPr/>
          <p:nvPr/>
        </p:nvGrpSpPr>
        <p:grpSpPr>
          <a:xfrm>
            <a:off x="18275108" y="6318418"/>
            <a:ext cx="2520000" cy="3579122"/>
            <a:chOff x="18275108" y="6318418"/>
            <a:chExt cx="2520000" cy="3579122"/>
          </a:xfrm>
        </p:grpSpPr>
        <p:sp>
          <p:nvSpPr>
            <p:cNvPr id="17" name="文本框 16"/>
            <p:cNvSpPr txBox="1"/>
            <p:nvPr/>
          </p:nvSpPr>
          <p:spPr>
            <a:xfrm>
              <a:off x="18808508" y="9285834"/>
              <a:ext cx="1442703" cy="611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28575" tIns="28575" rIns="28575" bIns="28575" numCol="1" spcCol="38100" rtlCol="0" anchor="ctr">
              <a:spAutoFit/>
            </a:bodyPr>
            <a:lstStyle/>
            <a:p>
              <a:pPr marL="0" marR="0" indent="0" algn="ctr" defTabSz="825499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6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场景化</a:t>
              </a:r>
              <a:endPara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  <p:pic>
          <p:nvPicPr>
            <p:cNvPr id="22" name="图像" descr="图像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8275108" y="6318418"/>
              <a:ext cx="2520000" cy="25557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" name="组 19"/>
          <p:cNvGrpSpPr/>
          <p:nvPr/>
        </p:nvGrpSpPr>
        <p:grpSpPr>
          <a:xfrm>
            <a:off x="12906330" y="6368010"/>
            <a:ext cx="2736000" cy="3477566"/>
            <a:chOff x="12906330" y="6368010"/>
            <a:chExt cx="2736000" cy="3477566"/>
          </a:xfrm>
        </p:grpSpPr>
        <p:sp>
          <p:nvSpPr>
            <p:cNvPr id="2" name="文本框 1"/>
            <p:cNvSpPr txBox="1"/>
            <p:nvPr/>
          </p:nvSpPr>
          <p:spPr>
            <a:xfrm>
              <a:off x="13309131" y="9233870"/>
              <a:ext cx="1904367" cy="611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28575" tIns="28575" rIns="28575" bIns="28575" numCol="1" spcCol="38100" rtlCol="0" anchor="ctr">
              <a:spAutoFit/>
            </a:bodyPr>
            <a:lstStyle/>
            <a:p>
              <a:pPr marL="0" marR="0" indent="0" algn="ctr" defTabSz="825499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3600" dirty="0" smtClean="0">
                  <a:solidFill>
                    <a:srgbClr val="FFFFFF"/>
                  </a:solidFill>
                </a:rPr>
                <a:t>拥塞控制</a:t>
              </a:r>
              <a:endPara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  <p:pic>
          <p:nvPicPr>
            <p:cNvPr id="23" name="1.png" descr="1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906330" y="6368010"/>
              <a:ext cx="2736000" cy="2530800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25283146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连按此项以编辑"/>
          <p:cNvSpPr txBox="1">
            <a:spLocks noGrp="1"/>
          </p:cNvSpPr>
          <p:nvPr>
            <p:ph type="title"/>
          </p:nvPr>
        </p:nvSpPr>
        <p:spPr>
          <a:xfrm>
            <a:off x="1618386" y="2867145"/>
            <a:ext cx="21298457" cy="1890612"/>
          </a:xfrm>
          <a:prstGeom prst="rect">
            <a:avLst/>
          </a:prstGeom>
        </p:spPr>
        <p:txBody>
          <a:bodyPr/>
          <a:lstStyle/>
          <a:p>
            <a:pPr>
              <a:defRPr b="0">
                <a:latin typeface="FZLanTingHeiS-DB1-GBK"/>
                <a:ea typeface="FZLanTingHeiS-DB1-GBK"/>
                <a:cs typeface="FZLanTingHeiS-DB1-GBK"/>
                <a:sym typeface="FZLanTingHeiS-DB1-GBK"/>
              </a:defRPr>
            </a:pPr>
            <a:r>
              <a:rPr lang="x-none" dirty="0" smtClean="0"/>
              <a:t>MPQUIC</a:t>
            </a:r>
            <a:r>
              <a:rPr lang="zh-CN" altLang="en-US" dirty="0" smtClean="0"/>
              <a:t>的</a:t>
            </a:r>
            <a:r>
              <a:rPr lang="x-none" dirty="0" smtClean="0"/>
              <a:t>FEC困境</a:t>
            </a:r>
            <a:endParaRPr dirty="0"/>
          </a:p>
        </p:txBody>
      </p:sp>
      <p:sp>
        <p:nvSpPr>
          <p:cNvPr id="2" name="椭圆 1"/>
          <p:cNvSpPr/>
          <p:nvPr/>
        </p:nvSpPr>
        <p:spPr>
          <a:xfrm>
            <a:off x="9083335" y="5791200"/>
            <a:ext cx="5400000" cy="5400000"/>
          </a:xfrm>
          <a:prstGeom prst="ellipse">
            <a:avLst/>
          </a:prstGeom>
          <a:solidFill>
            <a:srgbClr val="FEC88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spAutoFit/>
          </a:bodyPr>
          <a:lstStyle/>
          <a:p>
            <a:pPr marL="0" marR="0" indent="0" algn="ctr" defTabSz="82549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70800" y="5856364"/>
            <a:ext cx="1844335" cy="11657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8575" tIns="28575" rIns="28575" bIns="28575" numCol="1" spcCol="38100" rtlCol="0" anchor="ctr">
            <a:spAutoFit/>
          </a:bodyPr>
          <a:lstStyle/>
          <a:p>
            <a:pPr marL="0" marR="0" indent="0" algn="ctr" defTabSz="82549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Fairness</a:t>
            </a:r>
          </a:p>
          <a:p>
            <a:pPr marL="0" marR="0" indent="0" algn="ctr" defTabSz="82549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 dirty="0" smtClean="0">
                <a:solidFill>
                  <a:srgbClr val="FFFFFF"/>
                </a:solidFill>
              </a:rPr>
              <a:t>公平性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720600" y="11377136"/>
            <a:ext cx="2066382" cy="11657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8575" tIns="28575" rIns="28575" bIns="28575" numCol="1" spcCol="38100" rtlCol="0" anchor="ctr">
            <a:spAutoFit/>
          </a:bodyPr>
          <a:lstStyle/>
          <a:p>
            <a:pPr marL="0" marR="0" indent="0" algn="ctr" defTabSz="82549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Efficiency</a:t>
            </a:r>
          </a:p>
          <a:p>
            <a:pPr marL="0" marR="0" indent="0" algn="ctr" defTabSz="82549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 dirty="0" smtClean="0">
                <a:solidFill>
                  <a:srgbClr val="FFFFFF"/>
                </a:solidFill>
              </a:rPr>
              <a:t>交互效率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087135" y="5823803"/>
            <a:ext cx="1032334" cy="11657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8575" tIns="28575" rIns="28575" bIns="28575" numCol="1" spcCol="38100" rtlCol="0" anchor="ctr">
            <a:spAutoFit/>
          </a:bodyPr>
          <a:lstStyle/>
          <a:p>
            <a:pPr marL="0" marR="0" indent="0" algn="ctr" defTabSz="82549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Cost</a:t>
            </a:r>
          </a:p>
          <a:p>
            <a:pPr marL="0" marR="0" indent="0" algn="ctr" defTabSz="82549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 dirty="0" smtClean="0">
                <a:solidFill>
                  <a:srgbClr val="FFFFFF"/>
                </a:solidFill>
              </a:rPr>
              <a:t>成本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cxnSp>
        <p:nvCxnSpPr>
          <p:cNvPr id="19" name="直线连接符 18"/>
          <p:cNvCxnSpPr/>
          <p:nvPr/>
        </p:nvCxnSpPr>
        <p:spPr>
          <a:xfrm>
            <a:off x="9515135" y="7010400"/>
            <a:ext cx="2268200" cy="1480800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直线连接符 20"/>
          <p:cNvCxnSpPr/>
          <p:nvPr/>
        </p:nvCxnSpPr>
        <p:spPr>
          <a:xfrm flipV="1">
            <a:off x="11783335" y="7010400"/>
            <a:ext cx="2227600" cy="148080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直线连接符 22"/>
          <p:cNvCxnSpPr/>
          <p:nvPr/>
        </p:nvCxnSpPr>
        <p:spPr>
          <a:xfrm>
            <a:off x="11783335" y="8491200"/>
            <a:ext cx="0" cy="270000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文本框 23"/>
          <p:cNvSpPr txBox="1"/>
          <p:nvPr/>
        </p:nvSpPr>
        <p:spPr>
          <a:xfrm>
            <a:off x="11654659" y="7989628"/>
            <a:ext cx="257352" cy="4885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8575" tIns="28575" rIns="28575" bIns="28575" numCol="1" spcCol="38100" rtlCol="0" anchor="ctr">
            <a:spAutoFit/>
          </a:bodyPr>
          <a:lstStyle/>
          <a:p>
            <a:pPr marL="0" marR="0" indent="0" algn="ctr" defTabSz="82549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0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3757036" y="7077819"/>
            <a:ext cx="456997" cy="4885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8575" tIns="28575" rIns="28575" bIns="28575" numCol="1" spcCol="38100" rtlCol="0" anchor="ctr">
            <a:spAutoFit/>
          </a:bodyPr>
          <a:lstStyle/>
          <a:p>
            <a:pPr marL="0" marR="0" indent="0" algn="ctr" defTabSz="82549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zh-CN" sz="2800" dirty="0" smtClean="0">
                <a:solidFill>
                  <a:srgbClr val="FFFFFF"/>
                </a:solidFill>
              </a:rPr>
              <a:t>1</a:t>
            </a:r>
            <a:r>
              <a:rPr lang="en-US" altLang="zh-CN" sz="2800" dirty="0" smtClean="0">
                <a:solidFill>
                  <a:srgbClr val="FFFFFF"/>
                </a:solidFill>
              </a:rPr>
              <a:t>0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366291" y="7081519"/>
            <a:ext cx="456997" cy="4885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8575" tIns="28575" rIns="28575" bIns="28575" numCol="1" spcCol="38100" rtlCol="0" anchor="ctr">
            <a:spAutoFit/>
          </a:bodyPr>
          <a:lstStyle/>
          <a:p>
            <a:pPr marL="0" marR="0" indent="0" algn="ctr" defTabSz="82549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zh-CN" sz="2800" dirty="0" smtClean="0">
                <a:solidFill>
                  <a:srgbClr val="FFFFFF"/>
                </a:solidFill>
              </a:rPr>
              <a:t>1</a:t>
            </a:r>
            <a:r>
              <a:rPr lang="en-US" altLang="zh-CN" sz="2800" dirty="0" smtClean="0">
                <a:solidFill>
                  <a:srgbClr val="FFFFFF"/>
                </a:solidFill>
              </a:rPr>
              <a:t>0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1783335" y="10722628"/>
            <a:ext cx="456997" cy="4885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8575" tIns="28575" rIns="28575" bIns="28575" numCol="1" spcCol="38100" rtlCol="0" anchor="ctr">
            <a:spAutoFit/>
          </a:bodyPr>
          <a:lstStyle/>
          <a:p>
            <a:pPr marL="0" marR="0" indent="0" algn="ctr" defTabSz="82549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zh-CN" sz="2800" dirty="0" smtClean="0">
                <a:solidFill>
                  <a:srgbClr val="FFFFFF"/>
                </a:solidFill>
              </a:rPr>
              <a:t>1</a:t>
            </a:r>
            <a:r>
              <a:rPr lang="en-US" altLang="zh-CN" sz="2800" dirty="0" smtClean="0">
                <a:solidFill>
                  <a:srgbClr val="FFFFFF"/>
                </a:solidFill>
              </a:rPr>
              <a:t>0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802051" y="9598135"/>
            <a:ext cx="563067" cy="3039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8575" tIns="28575" rIns="28575" bIns="28575" numCol="1" spcCol="38100" rtlCol="0" anchor="ctr">
            <a:spAutoFit/>
          </a:bodyPr>
          <a:lstStyle/>
          <a:p>
            <a:pPr marL="0" marR="0" indent="0" algn="ctr" defTabSz="82549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QUIC</a:t>
            </a:r>
            <a:endParaRPr kumimoji="0" lang="zh-CN" altLang="en-US" sz="16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809964" y="10016847"/>
            <a:ext cx="874739" cy="3039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8575" tIns="28575" rIns="28575" bIns="28575" numCol="1" spcCol="38100" rtlCol="0" anchor="ctr">
            <a:spAutoFit/>
          </a:bodyPr>
          <a:lstStyle/>
          <a:p>
            <a:pPr marL="0" marR="0" indent="0" algn="ctr" defTabSz="82549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MPQUIC</a:t>
            </a:r>
            <a:endParaRPr kumimoji="0" lang="zh-CN" altLang="en-US" sz="16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cxnSp>
        <p:nvCxnSpPr>
          <p:cNvPr id="30" name="直线连接符 29"/>
          <p:cNvCxnSpPr/>
          <p:nvPr/>
        </p:nvCxnSpPr>
        <p:spPr>
          <a:xfrm>
            <a:off x="9823288" y="9913598"/>
            <a:ext cx="713014" cy="0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直线连接符 37"/>
          <p:cNvCxnSpPr/>
          <p:nvPr/>
        </p:nvCxnSpPr>
        <p:spPr>
          <a:xfrm>
            <a:off x="9860236" y="10316170"/>
            <a:ext cx="713014" cy="0"/>
          </a:xfrm>
          <a:prstGeom prst="line">
            <a:avLst/>
          </a:prstGeom>
          <a:noFill/>
          <a:ln w="25400" cap="flat">
            <a:solidFill>
              <a:srgbClr val="0000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直线连接符 39"/>
          <p:cNvCxnSpPr/>
          <p:nvPr/>
        </p:nvCxnSpPr>
        <p:spPr>
          <a:xfrm>
            <a:off x="9860236" y="7254903"/>
            <a:ext cx="1923099" cy="3065873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直线连接符 41"/>
          <p:cNvCxnSpPr/>
          <p:nvPr/>
        </p:nvCxnSpPr>
        <p:spPr>
          <a:xfrm>
            <a:off x="9823288" y="7254903"/>
            <a:ext cx="2722278" cy="734725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直线连接符 44"/>
          <p:cNvCxnSpPr/>
          <p:nvPr/>
        </p:nvCxnSpPr>
        <p:spPr>
          <a:xfrm flipH="1">
            <a:off x="11783335" y="7989628"/>
            <a:ext cx="762231" cy="2326542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直线连接符 46"/>
          <p:cNvCxnSpPr/>
          <p:nvPr/>
        </p:nvCxnSpPr>
        <p:spPr>
          <a:xfrm>
            <a:off x="9860236" y="7254903"/>
            <a:ext cx="3608930" cy="173194"/>
          </a:xfrm>
          <a:prstGeom prst="line">
            <a:avLst/>
          </a:prstGeom>
          <a:noFill/>
          <a:ln w="25400" cap="flat">
            <a:solidFill>
              <a:srgbClr val="0000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直线连接符 51"/>
          <p:cNvCxnSpPr/>
          <p:nvPr/>
        </p:nvCxnSpPr>
        <p:spPr>
          <a:xfrm flipH="1">
            <a:off x="11783336" y="7428097"/>
            <a:ext cx="1685830" cy="3294531"/>
          </a:xfrm>
          <a:prstGeom prst="line">
            <a:avLst/>
          </a:prstGeom>
          <a:noFill/>
          <a:ln w="25400" cap="flat">
            <a:solidFill>
              <a:srgbClr val="0000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直线连接符 53"/>
          <p:cNvCxnSpPr/>
          <p:nvPr/>
        </p:nvCxnSpPr>
        <p:spPr>
          <a:xfrm>
            <a:off x="9823288" y="7254903"/>
            <a:ext cx="1960047" cy="3467725"/>
          </a:xfrm>
          <a:prstGeom prst="line">
            <a:avLst/>
          </a:prstGeom>
          <a:noFill/>
          <a:ln w="25400" cap="flat">
            <a:solidFill>
              <a:srgbClr val="0000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78356341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连按此项以编辑"/>
          <p:cNvSpPr txBox="1">
            <a:spLocks noGrp="1"/>
          </p:cNvSpPr>
          <p:nvPr>
            <p:ph type="title"/>
          </p:nvPr>
        </p:nvSpPr>
        <p:spPr>
          <a:xfrm>
            <a:off x="1618386" y="2867145"/>
            <a:ext cx="21298457" cy="1890612"/>
          </a:xfrm>
          <a:prstGeom prst="rect">
            <a:avLst/>
          </a:prstGeom>
        </p:spPr>
        <p:txBody>
          <a:bodyPr/>
          <a:lstStyle/>
          <a:p>
            <a:pPr>
              <a:defRPr b="0">
                <a:latin typeface="FZLanTingHeiS-DB1-GBK"/>
                <a:ea typeface="FZLanTingHeiS-DB1-GBK"/>
                <a:cs typeface="FZLanTingHeiS-DB1-GBK"/>
                <a:sym typeface="FZLanTingHeiS-DB1-GBK"/>
              </a:defRPr>
            </a:pPr>
            <a:r>
              <a:rPr lang="x-none" dirty="0" smtClean="0"/>
              <a:t>MPQUIC</a:t>
            </a:r>
            <a:r>
              <a:rPr lang="zh-CN" altLang="en-US" dirty="0" smtClean="0"/>
              <a:t>的场景化</a:t>
            </a:r>
            <a:endParaRPr dirty="0"/>
          </a:p>
        </p:txBody>
      </p:sp>
      <p:sp>
        <p:nvSpPr>
          <p:cNvPr id="8" name="文本框 7"/>
          <p:cNvSpPr txBox="1"/>
          <p:nvPr/>
        </p:nvSpPr>
        <p:spPr>
          <a:xfrm>
            <a:off x="3198992" y="9234565"/>
            <a:ext cx="981038" cy="6117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8575" tIns="28575" rIns="28575" bIns="28575" numCol="1" spcCol="38100" rtlCol="0" anchor="ctr">
            <a:spAutoFit/>
          </a:bodyPr>
          <a:lstStyle/>
          <a:p>
            <a:pPr marL="0" marR="0" indent="0" algn="ctr" defTabSz="82549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 dirty="0" smtClean="0">
                <a:solidFill>
                  <a:srgbClr val="FFFFFF"/>
                </a:solidFill>
              </a:rPr>
              <a:t>图片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737329" y="10122512"/>
            <a:ext cx="1904367" cy="6117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8575" tIns="28575" rIns="28575" bIns="28575" numCol="1" spcCol="38100" rtlCol="0" anchor="ctr">
            <a:spAutoFit/>
          </a:bodyPr>
          <a:lstStyle/>
          <a:p>
            <a:pPr marL="0" marR="0" indent="0" algn="ctr" defTabSz="82549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 dirty="0" smtClean="0">
                <a:solidFill>
                  <a:srgbClr val="FFFFFF"/>
                </a:solidFill>
              </a:rPr>
              <a:t>下载速度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997360" y="9237895"/>
            <a:ext cx="1442703" cy="6117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8575" tIns="28575" rIns="28575" bIns="28575" numCol="1" spcCol="38100" rtlCol="0" anchor="ctr">
            <a:spAutoFit/>
          </a:bodyPr>
          <a:lstStyle/>
          <a:p>
            <a:pPr marL="0" marR="0" indent="0" algn="ctr" defTabSz="82549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 dirty="0" smtClean="0">
                <a:solidFill>
                  <a:srgbClr val="FFFFFF"/>
                </a:solidFill>
              </a:rPr>
              <a:t>短视频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432528" y="10151242"/>
            <a:ext cx="2366032" cy="6117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8575" tIns="28575" rIns="28575" bIns="28575" numCol="1" spcCol="38100" rtlCol="0" anchor="ctr">
            <a:spAutoFit/>
          </a:bodyPr>
          <a:lstStyle/>
          <a:p>
            <a:pPr marL="0" marR="0" indent="0" algn="ctr" defTabSz="82549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 dirty="0" smtClean="0">
                <a:solidFill>
                  <a:srgbClr val="FFFFFF"/>
                </a:solidFill>
              </a:rPr>
              <a:t>卡顿、秒开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3382511" y="9237895"/>
            <a:ext cx="1904367" cy="6117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8575" tIns="28575" rIns="28575" bIns="28575" numCol="1" spcCol="38100" rtlCol="0" anchor="ctr">
            <a:spAutoFit/>
          </a:bodyPr>
          <a:lstStyle/>
          <a:p>
            <a:pPr marL="0" marR="0" indent="0" algn="ctr" defTabSz="82549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 dirty="0" smtClean="0">
                <a:solidFill>
                  <a:srgbClr val="FFFFFF"/>
                </a:solidFill>
              </a:rPr>
              <a:t>动态加速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3382510" y="10154572"/>
            <a:ext cx="1904367" cy="6117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8575" tIns="28575" rIns="28575" bIns="28575" numCol="1" spcCol="38100" rtlCol="0" anchor="ctr">
            <a:spAutoFit/>
          </a:bodyPr>
          <a:lstStyle/>
          <a:p>
            <a:pPr marL="0" marR="0" indent="0" algn="ctr" defTabSz="82549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 dirty="0" smtClean="0">
                <a:solidFill>
                  <a:srgbClr val="FFFFFF"/>
                </a:solidFill>
              </a:rPr>
              <a:t>上行加速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8910813" y="9234565"/>
            <a:ext cx="981038" cy="6117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8575" tIns="28575" rIns="28575" bIns="28575" numCol="1" spcCol="38100" rtlCol="0" anchor="ctr">
            <a:spAutoFit/>
          </a:bodyPr>
          <a:lstStyle/>
          <a:p>
            <a:pPr marL="0" marR="0" indent="0" algn="ctr" defTabSz="82549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 dirty="0" smtClean="0">
                <a:solidFill>
                  <a:srgbClr val="FFFFFF"/>
                </a:solidFill>
              </a:rPr>
              <a:t>直播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8357668" y="10122512"/>
            <a:ext cx="2366032" cy="6117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8575" tIns="28575" rIns="28575" bIns="28575" numCol="1" spcCol="38100" rtlCol="0" anchor="ctr">
            <a:spAutoFit/>
          </a:bodyPr>
          <a:lstStyle/>
          <a:p>
            <a:pPr marL="0" marR="0" indent="0" algn="ctr" defTabSz="82549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 dirty="0" smtClean="0">
                <a:solidFill>
                  <a:srgbClr val="FFFFFF"/>
                </a:solidFill>
              </a:rPr>
              <a:t>卡顿</a:t>
            </a:r>
            <a:r>
              <a:rPr lang="zh-CN" altLang="zh-CN" sz="3600" dirty="0" smtClean="0">
                <a:solidFill>
                  <a:srgbClr val="FFFFFF"/>
                </a:solidFill>
              </a:rPr>
              <a:t>、</a:t>
            </a:r>
            <a:r>
              <a:rPr lang="zh-CN" altLang="en-US" sz="3600" dirty="0" smtClean="0">
                <a:solidFill>
                  <a:srgbClr val="FFFFFF"/>
                </a:solidFill>
              </a:rPr>
              <a:t>延迟</a:t>
            </a:r>
          </a:p>
        </p:txBody>
      </p:sp>
      <p:pic>
        <p:nvPicPr>
          <p:cNvPr id="17" name="图像.png" descr="图像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12029" y="6694566"/>
            <a:ext cx="2520000" cy="2045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视频.png" descr="视频.png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>
          <a:xfrm>
            <a:off x="7432528" y="6455010"/>
            <a:ext cx="2520000" cy="2520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" name="成组"/>
          <p:cNvGrpSpPr/>
          <p:nvPr/>
        </p:nvGrpSpPr>
        <p:grpSpPr>
          <a:xfrm>
            <a:off x="12932097" y="6378810"/>
            <a:ext cx="2520000" cy="2520000"/>
            <a:chOff x="0" y="0"/>
            <a:chExt cx="1016000" cy="1016000"/>
          </a:xfrm>
        </p:grpSpPr>
        <p:sp>
          <p:nvSpPr>
            <p:cNvPr id="20" name="圆形"/>
            <p:cNvSpPr/>
            <p:nvPr/>
          </p:nvSpPr>
          <p:spPr>
            <a:xfrm>
              <a:off x="0" y="0"/>
              <a:ext cx="1016000" cy="1016000"/>
            </a:xfrm>
            <a:prstGeom prst="ellipse">
              <a:avLst/>
            </a:prstGeom>
            <a:solidFill>
              <a:srgbClr val="1062AD"/>
            </a:solidFill>
            <a:ln w="12700" cap="flat">
              <a:noFill/>
              <a:miter lim="400000"/>
            </a:ln>
            <a:effectLst/>
          </p:spPr>
          <p:txBody>
            <a:bodyPr wrap="square" lIns="21893" tIns="21893" rIns="21893" bIns="21893" numCol="1" anchor="ctr">
              <a:noAutofit/>
            </a:bodyPr>
            <a:lstStyle/>
            <a:p>
              <a:pPr defTabSz="1143000">
                <a:defRPr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pic>
          <p:nvPicPr>
            <p:cNvPr id="21" name="图像" descr="图像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81595" y="238122"/>
              <a:ext cx="643095" cy="5100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5" name="组 34"/>
          <p:cNvGrpSpPr/>
          <p:nvPr/>
        </p:nvGrpSpPr>
        <p:grpSpPr>
          <a:xfrm>
            <a:off x="18203700" y="6481515"/>
            <a:ext cx="2520000" cy="2258451"/>
            <a:chOff x="18203700" y="6481515"/>
            <a:chExt cx="2520000" cy="225845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16" b="100000" l="0" r="100000">
                          <a14:foregroundMark x1="29737" y1="38225" x2="29737" y2="38225"/>
                        </a14:backgroundRemoval>
                      </a14:imgEffect>
                    </a14:imgLayer>
                  </a14:imgProps>
                </a:ext>
              </a:extLst>
            </a:blip>
            <a:srcRect l="9052" t="10673" r="13053" b="12390"/>
            <a:stretch/>
          </p:blipFill>
          <p:spPr>
            <a:xfrm>
              <a:off x="18203700" y="6481515"/>
              <a:ext cx="2520000" cy="2258451"/>
            </a:xfrm>
            <a:prstGeom prst="roundRect">
              <a:avLst/>
            </a:prstGeom>
          </p:spPr>
        </p:pic>
        <p:sp>
          <p:nvSpPr>
            <p:cNvPr id="22" name="椭圆 21"/>
            <p:cNvSpPr/>
            <p:nvPr/>
          </p:nvSpPr>
          <p:spPr>
            <a:xfrm>
              <a:off x="18795413" y="7248828"/>
              <a:ext cx="180000" cy="1524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8575" tIns="28575" rIns="28575" bIns="28575" numCol="1" spcCol="38100" rtlCol="0" anchor="ctr">
              <a:spAutoFit/>
            </a:bodyPr>
            <a:lstStyle/>
            <a:p>
              <a:pPr marL="0" marR="0" indent="0" algn="ctr" defTabSz="825499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877142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连按此项以编辑"/>
          <p:cNvSpPr txBox="1">
            <a:spLocks noGrp="1"/>
          </p:cNvSpPr>
          <p:nvPr>
            <p:ph type="title"/>
          </p:nvPr>
        </p:nvSpPr>
        <p:spPr>
          <a:xfrm>
            <a:off x="1618386" y="2867145"/>
            <a:ext cx="21298457" cy="1890612"/>
          </a:xfrm>
          <a:prstGeom prst="rect">
            <a:avLst/>
          </a:prstGeom>
        </p:spPr>
        <p:txBody>
          <a:bodyPr/>
          <a:lstStyle/>
          <a:p>
            <a:pPr>
              <a:defRPr b="0">
                <a:latin typeface="FZLanTingHeiS-DB1-GBK"/>
                <a:ea typeface="FZLanTingHeiS-DB1-GBK"/>
                <a:cs typeface="FZLanTingHeiS-DB1-GBK"/>
                <a:sym typeface="FZLanTingHeiS-DB1-GBK"/>
              </a:defRPr>
            </a:pPr>
            <a:r>
              <a:rPr lang="x-none" dirty="0" smtClean="0"/>
              <a:t>MPQUIC</a:t>
            </a:r>
            <a:r>
              <a:rPr lang="zh-CN" altLang="en-US" dirty="0" smtClean="0"/>
              <a:t>与</a:t>
            </a:r>
            <a:r>
              <a:rPr lang="en-US" altLang="zh-CN" dirty="0" smtClean="0"/>
              <a:t>5G</a:t>
            </a:r>
            <a:endParaRPr dirty="0"/>
          </a:p>
        </p:txBody>
      </p:sp>
      <p:grpSp>
        <p:nvGrpSpPr>
          <p:cNvPr id="11" name="组 10"/>
          <p:cNvGrpSpPr/>
          <p:nvPr/>
        </p:nvGrpSpPr>
        <p:grpSpPr>
          <a:xfrm>
            <a:off x="1092800" y="5925938"/>
            <a:ext cx="10237430" cy="5819577"/>
            <a:chOff x="1053785" y="4903984"/>
            <a:chExt cx="10237430" cy="5819577"/>
          </a:xfrm>
        </p:grpSpPr>
        <p:sp>
          <p:nvSpPr>
            <p:cNvPr id="3" name="文本框 2"/>
            <p:cNvSpPr txBox="1"/>
            <p:nvPr/>
          </p:nvSpPr>
          <p:spPr>
            <a:xfrm>
              <a:off x="3600453" y="4903984"/>
              <a:ext cx="4693210" cy="10425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28575" tIns="28575" rIns="28575" bIns="28575" numCol="1" spcCol="38100" rtlCol="0" anchor="ctr">
              <a:spAutoFit/>
            </a:bodyPr>
            <a:lstStyle/>
            <a:p>
              <a:pPr marL="0" marR="0" indent="0" algn="ctr" defTabSz="825499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2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增强型移动互联网</a:t>
              </a:r>
              <a:r>
                <a:rPr kumimoji="0" lang="en-US" altLang="zh-CN" sz="32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(</a:t>
              </a:r>
              <a:r>
                <a:rPr kumimoji="0" lang="en-US" altLang="zh-CN" sz="3200" b="0" i="0" u="none" strike="noStrike" cap="none" spc="0" normalizeH="0" baseline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eMBB</a:t>
              </a:r>
              <a:r>
                <a:rPr kumimoji="0" lang="en-US" altLang="zh-CN" sz="32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)</a:t>
              </a:r>
            </a:p>
            <a:p>
              <a:pPr marL="0" marR="0" indent="0" algn="ctr" defTabSz="825499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3200" dirty="0" smtClean="0">
                  <a:solidFill>
                    <a:srgbClr val="FF0000"/>
                  </a:solidFill>
                </a:rPr>
                <a:t>高带宽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Helvetica Neue"/>
              </a:endParaRPr>
            </a:p>
          </p:txBody>
        </p:sp>
        <p:sp>
          <p:nvSpPr>
            <p:cNvPr id="4" name="等腰三角形 3"/>
            <p:cNvSpPr/>
            <p:nvPr/>
          </p:nvSpPr>
          <p:spPr>
            <a:xfrm>
              <a:off x="3980425" y="6019800"/>
              <a:ext cx="3937000" cy="3022600"/>
            </a:xfrm>
            <a:prstGeom prst="triangle">
              <a:avLst/>
            </a:prstGeom>
            <a:solidFill>
              <a:schemeClr val="tx2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8575" tIns="28575" rIns="28575" bIns="28575" numCol="1" spcCol="38100" rtlCol="0" anchor="ctr">
              <a:spAutoFit/>
            </a:bodyPr>
            <a:lstStyle/>
            <a:p>
              <a:pPr marL="0" marR="0" indent="0" algn="ctr" defTabSz="825499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053785" y="9680968"/>
              <a:ext cx="4382147" cy="10425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28575" tIns="28575" rIns="28575" bIns="28575" numCol="1" spcCol="38100" rtlCol="0" anchor="ctr">
              <a:spAutoFit/>
            </a:bodyPr>
            <a:lstStyle/>
            <a:p>
              <a:pPr marL="0" marR="0" indent="0" algn="ctr" defTabSz="825499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sym typeface="Helvetica Neue"/>
                </a:rPr>
                <a:t>海量物联网连接</a:t>
              </a:r>
              <a:r>
                <a:rPr kumimoji="0" lang="en-US" altLang="zh-CN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sym typeface="Helvetica Neue"/>
                </a:rPr>
                <a:t>(</a:t>
              </a:r>
              <a:r>
                <a:rPr kumimoji="0" lang="en-US" altLang="zh-CN" sz="3200" b="0" i="0" u="none" strike="noStrike" cap="none" spc="0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sym typeface="Helvetica Neue"/>
                </a:rPr>
                <a:t>mMTC</a:t>
              </a:r>
              <a:r>
                <a:rPr kumimoji="0" lang="en-US" altLang="zh-CN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sym typeface="Helvetica Neue"/>
                </a:rPr>
                <a:t>)</a:t>
              </a:r>
            </a:p>
            <a:p>
              <a:pPr marL="0" marR="0" indent="0" algn="ctr" defTabSz="825499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200" b="0" i="0" u="none" strike="noStrike" cap="none" spc="0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sym typeface="Helvetica Neue"/>
                </a:rPr>
                <a:t>多连接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Helvetica Neue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476120" y="9680968"/>
              <a:ext cx="4815095" cy="10425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28575" tIns="28575" rIns="28575" bIns="28575" numCol="1" spcCol="38100" rtlCol="0" anchor="ctr">
              <a:spAutoFit/>
            </a:bodyPr>
            <a:lstStyle/>
            <a:p>
              <a:pPr marL="0" marR="0" indent="0" algn="ctr" defTabSz="825499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sym typeface="Helvetica Neue"/>
                </a:rPr>
                <a:t>低时延高可靠通信</a:t>
              </a:r>
              <a:r>
                <a:rPr kumimoji="0" lang="en-US" altLang="zh-CN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sym typeface="Helvetica Neue"/>
                </a:rPr>
                <a:t>(</a:t>
              </a:r>
              <a:r>
                <a:rPr kumimoji="0" lang="en-US" altLang="zh-CN" sz="3200" b="0" i="0" u="none" strike="noStrike" cap="none" spc="0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sym typeface="Helvetica Neue"/>
                </a:rPr>
                <a:t>uRLLC</a:t>
              </a:r>
              <a:r>
                <a:rPr kumimoji="0" lang="en-US" altLang="zh-CN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sym typeface="Helvetica Neue"/>
                </a:rPr>
                <a:t>)</a:t>
              </a:r>
            </a:p>
            <a:p>
              <a:pPr marL="0" marR="0" indent="0" algn="ctr" defTabSz="825499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200" b="0" i="0" u="none" strike="noStrike" cap="none" spc="0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sym typeface="Helvetica Neue"/>
                </a:rPr>
                <a:t>低延迟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Helvetica Neue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134156" y="7015203"/>
              <a:ext cx="1676597" cy="1535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28575" tIns="28575" rIns="28575" bIns="28575" numCol="1" spcCol="38100" rtlCol="0" anchor="ctr">
              <a:spAutoFit/>
            </a:bodyPr>
            <a:lstStyle/>
            <a:p>
              <a:pPr marL="0" marR="0" indent="0" algn="ctr" defTabSz="825499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96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5G</a:t>
              </a:r>
              <a:endParaRPr kumimoji="0" lang="zh-CN" altLang="en-US" sz="9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5867400" y="5994400"/>
              <a:ext cx="180000" cy="180000"/>
            </a:xfrm>
            <a:prstGeom prst="ellipse">
              <a:avLst/>
            </a:prstGeom>
            <a:solidFill>
              <a:srgbClr val="FFFF00"/>
            </a:solidFill>
            <a:ln w="25400" cap="flat">
              <a:solidFill>
                <a:srgbClr val="FFFF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8575" tIns="28575" rIns="28575" bIns="28575" numCol="1" spcCol="38100" rtlCol="0" anchor="ctr">
              <a:spAutoFit/>
            </a:bodyPr>
            <a:lstStyle/>
            <a:p>
              <a:pPr marL="0" marR="0" indent="0" algn="ctr" defTabSz="825499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915825" y="8966200"/>
              <a:ext cx="180000" cy="180000"/>
            </a:xfrm>
            <a:prstGeom prst="ellipse">
              <a:avLst/>
            </a:prstGeom>
            <a:solidFill>
              <a:srgbClr val="FFFF00"/>
            </a:solidFill>
            <a:ln w="25400" cap="flat">
              <a:solidFill>
                <a:srgbClr val="FFFF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8575" tIns="28575" rIns="28575" bIns="28575" numCol="1" spcCol="38100" rtlCol="0" anchor="ctr">
              <a:spAutoFit/>
            </a:bodyPr>
            <a:lstStyle/>
            <a:p>
              <a:pPr marL="0" marR="0" indent="0" algn="ctr" defTabSz="825499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7788225" y="8927000"/>
              <a:ext cx="180000" cy="180000"/>
            </a:xfrm>
            <a:prstGeom prst="ellipse">
              <a:avLst/>
            </a:prstGeom>
            <a:solidFill>
              <a:srgbClr val="FFFF00"/>
            </a:solidFill>
            <a:ln w="25400" cap="flat">
              <a:solidFill>
                <a:srgbClr val="FFFF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8575" tIns="28575" rIns="28575" bIns="28575" numCol="1" spcCol="38100" rtlCol="0" anchor="ctr">
              <a:spAutoFit/>
            </a:bodyPr>
            <a:lstStyle/>
            <a:p>
              <a:pPr marL="0" marR="0" indent="0" algn="ctr" defTabSz="825499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</p:grpSp>
      <p:grpSp>
        <p:nvGrpSpPr>
          <p:cNvPr id="17" name="组 16"/>
          <p:cNvGrpSpPr/>
          <p:nvPr/>
        </p:nvGrpSpPr>
        <p:grpSpPr>
          <a:xfrm>
            <a:off x="13360400" y="6144778"/>
            <a:ext cx="9272866" cy="4495957"/>
            <a:chOff x="13690600" y="5789178"/>
            <a:chExt cx="9272866" cy="4495957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83" b="100000" l="5825" r="88866">
                          <a14:foregroundMark x1="19588" y1="14922" x2="19588" y2="14922"/>
                          <a14:foregroundMark x1="19588" y1="24315" x2="19588" y2="24315"/>
                          <a14:foregroundMark x1="26186" y1="15313" x2="26186" y2="15313"/>
                          <a14:foregroundMark x1="26598" y1="21575" x2="26598" y2="21575"/>
                          <a14:foregroundMark x1="27835" y1="27446" x2="27835" y2="27446"/>
                          <a14:foregroundMark x1="34433" y1="18053" x2="34433" y2="18053"/>
                          <a14:foregroundMark x1="34845" y1="20793" x2="34845" y2="20793"/>
                          <a14:foregroundMark x1="34845" y1="20793" x2="34845" y2="20793"/>
                          <a14:foregroundMark x1="50103" y1="20010" x2="50103" y2="20010"/>
                          <a14:foregroundMark x1="50103" y1="22750" x2="50103" y2="22750"/>
                          <a14:foregroundMark x1="56289" y1="15313" x2="56289" y2="15313"/>
                          <a14:foregroundMark x1="55052" y1="30577" x2="55052" y2="30577"/>
                          <a14:foregroundMark x1="62062" y1="34491" x2="62062" y2="3449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690600" y="5789178"/>
              <a:ext cx="4267200" cy="4495957"/>
            </a:xfrm>
            <a:prstGeom prst="rect">
              <a:avLst/>
            </a:prstGeom>
          </p:spPr>
        </p:pic>
        <p:sp>
          <p:nvSpPr>
            <p:cNvPr id="12" name="左大括号 11"/>
            <p:cNvSpPr/>
            <p:nvPr/>
          </p:nvSpPr>
          <p:spPr>
            <a:xfrm>
              <a:off x="17627600" y="6703657"/>
              <a:ext cx="660400" cy="2667000"/>
            </a:xfrm>
            <a:prstGeom prst="leftBrace">
              <a:avLst/>
            </a:prstGeom>
            <a:noFill/>
            <a:ln w="63500" cap="flat">
              <a:solidFill>
                <a:schemeClr val="bg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8391702" y="6921278"/>
              <a:ext cx="4161396" cy="550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28575" tIns="28575" rIns="28575" bIns="28575" numCol="1" spcCol="38100" rtlCol="0" anchor="ctr">
              <a:spAutoFit/>
            </a:bodyPr>
            <a:lstStyle/>
            <a:p>
              <a:pPr marL="0" marR="0" indent="0" algn="ctr" defTabSz="825499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2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不稳定，信道衰减问题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8391702" y="8597678"/>
              <a:ext cx="4571764" cy="550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28575" tIns="28575" rIns="28575" bIns="28575" numCol="1" spcCol="38100" rtlCol="0" anchor="ctr">
              <a:spAutoFit/>
            </a:bodyPr>
            <a:lstStyle/>
            <a:p>
              <a:pPr marL="0" marR="0" indent="0" algn="ctr" defTabSz="825499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2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覆盖差，基站传输距离短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854011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连按此项以编辑"/>
          <p:cNvSpPr txBox="1">
            <a:spLocks noGrp="1"/>
          </p:cNvSpPr>
          <p:nvPr>
            <p:ph type="title"/>
          </p:nvPr>
        </p:nvSpPr>
        <p:spPr>
          <a:xfrm>
            <a:off x="1618386" y="2867145"/>
            <a:ext cx="21298457" cy="1890612"/>
          </a:xfrm>
          <a:prstGeom prst="rect">
            <a:avLst/>
          </a:prstGeom>
        </p:spPr>
        <p:txBody>
          <a:bodyPr/>
          <a:lstStyle/>
          <a:p>
            <a:pPr>
              <a:defRPr b="0">
                <a:latin typeface="FZLanTingHeiS-DB1-GBK"/>
                <a:ea typeface="FZLanTingHeiS-DB1-GBK"/>
                <a:cs typeface="FZLanTingHeiS-DB1-GBK"/>
                <a:sym typeface="FZLanTingHeiS-DB1-GBK"/>
              </a:defRPr>
            </a:pPr>
            <a:r>
              <a:rPr lang="x-none" dirty="0" smtClean="0"/>
              <a:t>MPQUIC</a:t>
            </a:r>
            <a:r>
              <a:rPr lang="zh-CN" altLang="en-US" dirty="0" smtClean="0"/>
              <a:t>的未来</a:t>
            </a:r>
            <a:endParaRPr dirty="0"/>
          </a:p>
        </p:txBody>
      </p:sp>
      <p:sp>
        <p:nvSpPr>
          <p:cNvPr id="69" name="连按此项以编辑"/>
          <p:cNvSpPr txBox="1">
            <a:spLocks noGrp="1"/>
          </p:cNvSpPr>
          <p:nvPr>
            <p:ph type="body" sz="half" idx="1"/>
          </p:nvPr>
        </p:nvSpPr>
        <p:spPr>
          <a:xfrm>
            <a:off x="1683182" y="5197366"/>
            <a:ext cx="21298458" cy="415832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FZLanTingHeiS-R-GB"/>
                <a:ea typeface="FZLanTingHeiS-R-GB"/>
                <a:cs typeface="FZLanTingHeiS-R-GB"/>
                <a:sym typeface="FZLanTingHeiS-R-GB"/>
              </a:defRPr>
            </a:pPr>
            <a:r>
              <a:rPr lang="zh-CN" altLang="en-US" sz="5400" dirty="0" smtClean="0"/>
              <a:t>移动互联网正在走向</a:t>
            </a:r>
            <a:r>
              <a:rPr lang="en-US" altLang="zh-CN" sz="5400" dirty="0" smtClean="0"/>
              <a:t>5G</a:t>
            </a:r>
            <a:r>
              <a:rPr lang="zh-CN" altLang="en-US" sz="5400" dirty="0" smtClean="0"/>
              <a:t>时代，</a:t>
            </a:r>
            <a:r>
              <a:rPr lang="en-US" altLang="zh-CN" sz="5400" dirty="0" smtClean="0"/>
              <a:t>5G</a:t>
            </a:r>
            <a:r>
              <a:rPr lang="zh-CN" altLang="en-US" sz="5400" dirty="0" smtClean="0"/>
              <a:t>带来了新的机遇和挑战，结合场景化策略的</a:t>
            </a:r>
            <a:r>
              <a:rPr lang="en-US" altLang="zh-CN" sz="5400" dirty="0" smtClean="0"/>
              <a:t>QUIC</a:t>
            </a:r>
            <a:r>
              <a:rPr lang="zh-CN" altLang="en-US" sz="5400" dirty="0" smtClean="0"/>
              <a:t>和</a:t>
            </a:r>
            <a:r>
              <a:rPr lang="en-US" altLang="zh-CN" sz="5400" dirty="0" smtClean="0"/>
              <a:t>MPQUIC</a:t>
            </a:r>
            <a:r>
              <a:rPr lang="zh-CN" altLang="en-US" sz="5400" dirty="0" smtClean="0"/>
              <a:t>技术是未来传输优化的一个重要方向。</a:t>
            </a:r>
            <a:endParaRPr lang="en-US" altLang="zh-CN" sz="5400" dirty="0" smtClean="0"/>
          </a:p>
        </p:txBody>
      </p:sp>
    </p:spTree>
    <p:extLst>
      <p:ext uri="{BB962C8B-B14F-4D97-AF65-F5344CB8AC3E}">
        <p14:creationId xmlns:p14="http://schemas.microsoft.com/office/powerpoint/2010/main" val="121308760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连按此项以编辑"/>
          <p:cNvSpPr txBox="1">
            <a:spLocks noGrp="1"/>
          </p:cNvSpPr>
          <p:nvPr>
            <p:ph type="body" sz="half" idx="1"/>
          </p:nvPr>
        </p:nvSpPr>
        <p:spPr>
          <a:xfrm>
            <a:off x="1527509" y="5051811"/>
            <a:ext cx="21328982" cy="4456013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FZLanTingHeiS-R-GB"/>
                <a:ea typeface="FZLanTingHeiS-R-GB"/>
                <a:cs typeface="FZLanTingHeiS-R-GB"/>
                <a:sym typeface="FZLanTingHeiS-R-GB"/>
              </a:defRPr>
            </a:pPr>
            <a:r>
              <a:rPr lang="zh-CN" altLang="en-US" dirty="0" smtClean="0"/>
              <a:t>洪小迟，阿里云智能技术专家，目前主要从事流媒体协议相关的工作，完成了阿里云</a:t>
            </a:r>
            <a:r>
              <a:rPr lang="en-US" altLang="zh-CN" dirty="0" smtClean="0"/>
              <a:t>CDN</a:t>
            </a:r>
            <a:r>
              <a:rPr lang="zh-CN" altLang="en-US" dirty="0" smtClean="0"/>
              <a:t>点播和直播场景下</a:t>
            </a:r>
            <a:r>
              <a:rPr lang="en-US" altLang="zh-CN" dirty="0" smtClean="0"/>
              <a:t>QUIC</a:t>
            </a:r>
            <a:r>
              <a:rPr lang="zh-CN" altLang="en-US" dirty="0" smtClean="0"/>
              <a:t>协议应用的落地。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连按此项以编辑"/>
          <p:cNvSpPr txBox="1">
            <a:spLocks noGrp="1"/>
          </p:cNvSpPr>
          <p:nvPr>
            <p:ph type="title"/>
          </p:nvPr>
        </p:nvSpPr>
        <p:spPr>
          <a:xfrm>
            <a:off x="1516786" y="5491302"/>
            <a:ext cx="21298457" cy="189061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defRPr b="0">
                <a:latin typeface="FZLanTingHeiS-DB1-GBK"/>
                <a:ea typeface="FZLanTingHeiS-DB1-GBK"/>
                <a:cs typeface="FZLanTingHeiS-DB1-GBK"/>
                <a:sym typeface="FZLanTingHeiS-DB1-GBK"/>
              </a:defRPr>
            </a:pPr>
            <a:r>
              <a:rPr lang="x-none" sz="9600" dirty="0" smtClean="0"/>
              <a:t>MPQUIC</a:t>
            </a:r>
            <a:r>
              <a:rPr lang="zh-CN" altLang="en-US" sz="9600" dirty="0" smtClean="0"/>
              <a:t>的技术探索</a:t>
            </a:r>
            <a:endParaRPr sz="9600" dirty="0"/>
          </a:p>
        </p:txBody>
      </p:sp>
    </p:spTree>
    <p:extLst>
      <p:ext uri="{BB962C8B-B14F-4D97-AF65-F5344CB8AC3E}">
        <p14:creationId xmlns:p14="http://schemas.microsoft.com/office/powerpoint/2010/main" val="157765682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连按此项以编辑"/>
          <p:cNvSpPr txBox="1">
            <a:spLocks noGrp="1"/>
          </p:cNvSpPr>
          <p:nvPr>
            <p:ph type="body" sz="half" idx="1"/>
          </p:nvPr>
        </p:nvSpPr>
        <p:spPr>
          <a:xfrm>
            <a:off x="1651648" y="5120568"/>
            <a:ext cx="21347288" cy="4892538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FZLanTingHeiS-R-GB"/>
                <a:ea typeface="FZLanTingHeiS-R-GB"/>
                <a:cs typeface="FZLanTingHeiS-R-GB"/>
                <a:sym typeface="FZLanTingHeiS-R-GB"/>
              </a:defRPr>
            </a:pPr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MPQUIC</a:t>
            </a:r>
            <a:r>
              <a:rPr lang="zh-CN" altLang="en-US" dirty="0" smtClean="0"/>
              <a:t>的介绍</a:t>
            </a:r>
          </a:p>
          <a:p>
            <a:pPr>
              <a:defRPr>
                <a:latin typeface="FZLanTingHeiS-R-GB"/>
                <a:ea typeface="FZLanTingHeiS-R-GB"/>
                <a:cs typeface="FZLanTingHeiS-R-GB"/>
                <a:sym typeface="FZLanTingHeiS-R-GB"/>
              </a:defRPr>
            </a:pPr>
            <a:r>
              <a:rPr lang="zh-CN" altLang="en-US" dirty="0" smtClean="0"/>
              <a:t>2、</a:t>
            </a:r>
            <a:r>
              <a:rPr lang="en-US" altLang="zh-CN" dirty="0" smtClean="0"/>
              <a:t>MPQUIC</a:t>
            </a:r>
            <a:r>
              <a:rPr lang="zh-CN" altLang="en-US" dirty="0" smtClean="0"/>
              <a:t>的场景化</a:t>
            </a:r>
          </a:p>
          <a:p>
            <a:pPr>
              <a:defRPr>
                <a:latin typeface="FZLanTingHeiS-R-GB"/>
                <a:ea typeface="FZLanTingHeiS-R-GB"/>
                <a:cs typeface="FZLanTingHeiS-R-GB"/>
                <a:sym typeface="FZLanTingHeiS-R-GB"/>
              </a:defRPr>
            </a:pPr>
            <a:r>
              <a:rPr lang="en-US" altLang="zh-CN" dirty="0" smtClean="0"/>
              <a:t>3</a:t>
            </a:r>
            <a:r>
              <a:rPr lang="zh-CN" altLang="en-US" dirty="0" smtClean="0"/>
              <a:t>、</a:t>
            </a:r>
            <a:r>
              <a:rPr lang="en-US" altLang="zh-CN" dirty="0" smtClean="0"/>
              <a:t>MPQUIC</a:t>
            </a:r>
            <a:r>
              <a:rPr lang="zh-CN" altLang="en-US" dirty="0" smtClean="0"/>
              <a:t>的</a:t>
            </a:r>
            <a:r>
              <a:rPr lang="en-US" altLang="zh-CN" dirty="0" smtClean="0"/>
              <a:t>5G</a:t>
            </a:r>
            <a:r>
              <a:rPr lang="zh-CN" altLang="en-US" dirty="0" smtClean="0"/>
              <a:t>畅想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连按此项以编辑"/>
          <p:cNvSpPr txBox="1">
            <a:spLocks noGrp="1"/>
          </p:cNvSpPr>
          <p:nvPr>
            <p:ph type="title"/>
          </p:nvPr>
        </p:nvSpPr>
        <p:spPr>
          <a:xfrm>
            <a:off x="1618386" y="2867145"/>
            <a:ext cx="21298457" cy="1890612"/>
          </a:xfrm>
          <a:prstGeom prst="rect">
            <a:avLst/>
          </a:prstGeom>
        </p:spPr>
        <p:txBody>
          <a:bodyPr/>
          <a:lstStyle/>
          <a:p>
            <a:pPr>
              <a:defRPr b="0">
                <a:latin typeface="FZLanTingHeiS-DB1-GBK"/>
                <a:ea typeface="FZLanTingHeiS-DB1-GBK"/>
                <a:cs typeface="FZLanTingHeiS-DB1-GBK"/>
                <a:sym typeface="FZLanTingHeiS-DB1-GBK"/>
              </a:defRPr>
            </a:pPr>
            <a:r>
              <a:rPr lang="en-US" altLang="zh-CN" dirty="0" smtClean="0"/>
              <a:t>MPQUIC</a:t>
            </a:r>
            <a:r>
              <a:rPr lang="zh-CN" altLang="en-US" dirty="0" smtClean="0"/>
              <a:t>的产生</a:t>
            </a:r>
            <a:endParaRPr dirty="0"/>
          </a:p>
        </p:txBody>
      </p:sp>
      <p:grpSp>
        <p:nvGrpSpPr>
          <p:cNvPr id="79" name="组 78"/>
          <p:cNvGrpSpPr/>
          <p:nvPr/>
        </p:nvGrpSpPr>
        <p:grpSpPr>
          <a:xfrm>
            <a:off x="2362200" y="5400000"/>
            <a:ext cx="18000000" cy="7200000"/>
            <a:chOff x="2362200" y="5400000"/>
            <a:chExt cx="18000000" cy="7200000"/>
          </a:xfrm>
        </p:grpSpPr>
        <p:sp>
          <p:nvSpPr>
            <p:cNvPr id="5" name="Oval 3"/>
            <p:cNvSpPr/>
            <p:nvPr/>
          </p:nvSpPr>
          <p:spPr>
            <a:xfrm>
              <a:off x="3600000" y="5400000"/>
              <a:ext cx="1800000" cy="1800000"/>
            </a:xfrm>
            <a:prstGeom prst="ellipse">
              <a:avLst/>
            </a:prstGeom>
            <a:solidFill>
              <a:srgbClr val="FF9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dirty="0" smtClean="0">
                  <a:solidFill>
                    <a:srgbClr val="EFEFF4"/>
                  </a:solidFill>
                  <a:latin typeface="+mj-ea"/>
                  <a:ea typeface="+mj-ea"/>
                  <a:cs typeface="PingFang SC Thin" charset="-122"/>
                </a:rPr>
                <a:t>TCP</a:t>
              </a:r>
              <a:endParaRPr lang="en-US" altLang="zh-CN" dirty="0">
                <a:solidFill>
                  <a:srgbClr val="EFEFF4"/>
                </a:solidFill>
                <a:latin typeface="+mj-ea"/>
                <a:ea typeface="+mj-ea"/>
                <a:cs typeface="PingFang SC Thin" charset="-122"/>
              </a:endParaRPr>
            </a:p>
          </p:txBody>
        </p:sp>
        <p:sp>
          <p:nvSpPr>
            <p:cNvPr id="48" name="Oval 3"/>
            <p:cNvSpPr/>
            <p:nvPr/>
          </p:nvSpPr>
          <p:spPr>
            <a:xfrm>
              <a:off x="12240000" y="5400000"/>
              <a:ext cx="1800000" cy="1800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dirty="0" smtClean="0">
                  <a:solidFill>
                    <a:srgbClr val="EFEFF4"/>
                  </a:solidFill>
                  <a:latin typeface="+mj-ea"/>
                  <a:ea typeface="+mj-ea"/>
                  <a:cs typeface="PingFang SC Thin" charset="-122"/>
                </a:rPr>
                <a:t>QUIC</a:t>
              </a:r>
              <a:endParaRPr lang="en-US" altLang="zh-CN" dirty="0">
                <a:solidFill>
                  <a:srgbClr val="EFEFF4"/>
                </a:solidFill>
                <a:latin typeface="+mj-ea"/>
                <a:ea typeface="+mj-ea"/>
                <a:cs typeface="PingFang SC Thin" charset="-122"/>
              </a:endParaRPr>
            </a:p>
          </p:txBody>
        </p:sp>
        <p:sp>
          <p:nvSpPr>
            <p:cNvPr id="49" name="Oval 3"/>
            <p:cNvSpPr/>
            <p:nvPr/>
          </p:nvSpPr>
          <p:spPr>
            <a:xfrm>
              <a:off x="7920000" y="10800000"/>
              <a:ext cx="1800000" cy="1800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dirty="0" smtClean="0">
                  <a:solidFill>
                    <a:srgbClr val="EFEFF4"/>
                  </a:solidFill>
                  <a:latin typeface="+mj-ea"/>
                  <a:ea typeface="+mj-ea"/>
                  <a:cs typeface="PingFang SC Thin" charset="-122"/>
                </a:rPr>
                <a:t>MPTCP</a:t>
              </a:r>
              <a:endParaRPr lang="en-US" altLang="zh-CN" dirty="0">
                <a:solidFill>
                  <a:srgbClr val="EFEFF4"/>
                </a:solidFill>
                <a:latin typeface="+mj-ea"/>
                <a:ea typeface="+mj-ea"/>
                <a:cs typeface="PingFang SC Thin" charset="-122"/>
              </a:endParaRPr>
            </a:p>
          </p:txBody>
        </p:sp>
        <p:sp>
          <p:nvSpPr>
            <p:cNvPr id="50" name="Oval 3"/>
            <p:cNvSpPr/>
            <p:nvPr/>
          </p:nvSpPr>
          <p:spPr>
            <a:xfrm>
              <a:off x="16560000" y="10800000"/>
              <a:ext cx="1800000" cy="1800000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dirty="0" smtClean="0">
                  <a:solidFill>
                    <a:srgbClr val="EFEFF4"/>
                  </a:solidFill>
                  <a:latin typeface="+mj-ea"/>
                  <a:ea typeface="+mj-ea"/>
                  <a:cs typeface="PingFang SC Thin" charset="-122"/>
                </a:rPr>
                <a:t>MPQUIC</a:t>
              </a:r>
              <a:endParaRPr lang="en-US" altLang="zh-CN" dirty="0">
                <a:solidFill>
                  <a:srgbClr val="EFEFF4"/>
                </a:solidFill>
                <a:latin typeface="+mj-ea"/>
                <a:ea typeface="+mj-ea"/>
                <a:cs typeface="PingFang SC Thin" charset="-122"/>
              </a:endParaRPr>
            </a:p>
          </p:txBody>
        </p:sp>
        <p:cxnSp>
          <p:nvCxnSpPr>
            <p:cNvPr id="47" name="直线连接符 46"/>
            <p:cNvCxnSpPr/>
            <p:nvPr/>
          </p:nvCxnSpPr>
          <p:spPr>
            <a:xfrm flipV="1">
              <a:off x="2362200" y="9042401"/>
              <a:ext cx="18000000" cy="0"/>
            </a:xfrm>
            <a:prstGeom prst="line">
              <a:avLst/>
            </a:prstGeom>
            <a:noFill/>
            <a:ln w="63500" cap="flat">
              <a:solidFill>
                <a:schemeClr val="bg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6" name="直线连接符 55"/>
            <p:cNvCxnSpPr/>
            <p:nvPr/>
          </p:nvCxnSpPr>
          <p:spPr>
            <a:xfrm flipV="1">
              <a:off x="4472600" y="7493000"/>
              <a:ext cx="0" cy="1219201"/>
            </a:xfrm>
            <a:prstGeom prst="line">
              <a:avLst/>
            </a:prstGeom>
            <a:noFill/>
            <a:ln w="25400" cap="flat">
              <a:solidFill>
                <a:schemeClr val="bg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1" name="直线连接符 60"/>
            <p:cNvCxnSpPr/>
            <p:nvPr/>
          </p:nvCxnSpPr>
          <p:spPr>
            <a:xfrm flipV="1">
              <a:off x="8834800" y="9398000"/>
              <a:ext cx="0" cy="1219201"/>
            </a:xfrm>
            <a:prstGeom prst="line">
              <a:avLst/>
            </a:prstGeom>
            <a:noFill/>
            <a:ln w="25400" cap="flat">
              <a:solidFill>
                <a:schemeClr val="bg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2" name="直线连接符 61"/>
            <p:cNvCxnSpPr/>
            <p:nvPr/>
          </p:nvCxnSpPr>
          <p:spPr>
            <a:xfrm flipV="1">
              <a:off x="13132632" y="7366000"/>
              <a:ext cx="0" cy="1219201"/>
            </a:xfrm>
            <a:prstGeom prst="line">
              <a:avLst/>
            </a:prstGeom>
            <a:noFill/>
            <a:ln w="25400" cap="flat">
              <a:solidFill>
                <a:schemeClr val="bg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3" name="直线连接符 62"/>
            <p:cNvCxnSpPr/>
            <p:nvPr/>
          </p:nvCxnSpPr>
          <p:spPr>
            <a:xfrm flipV="1">
              <a:off x="17450632" y="9398000"/>
              <a:ext cx="0" cy="1219201"/>
            </a:xfrm>
            <a:prstGeom prst="line">
              <a:avLst/>
            </a:prstGeom>
            <a:noFill/>
            <a:ln w="25400" cap="flat">
              <a:solidFill>
                <a:schemeClr val="bg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9" name="椭圆 58"/>
            <p:cNvSpPr/>
            <p:nvPr/>
          </p:nvSpPr>
          <p:spPr>
            <a:xfrm>
              <a:off x="4292600" y="8864602"/>
              <a:ext cx="360000" cy="360000"/>
            </a:xfrm>
            <a:prstGeom prst="ellipse">
              <a:avLst/>
            </a:prstGeom>
            <a:solidFill>
              <a:schemeClr val="tx1"/>
            </a:solidFill>
            <a:ln w="25400" cap="flat">
              <a:solidFill>
                <a:schemeClr val="bg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8575" tIns="28575" rIns="28575" bIns="28575" numCol="1" spcCol="38100" rtlCol="0" anchor="ctr">
              <a:spAutoFit/>
            </a:bodyPr>
            <a:lstStyle/>
            <a:p>
              <a:pPr marL="0" marR="0" indent="0" algn="ctr" defTabSz="825499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8657000" y="8864602"/>
              <a:ext cx="360000" cy="360000"/>
            </a:xfrm>
            <a:prstGeom prst="ellipse">
              <a:avLst/>
            </a:prstGeom>
            <a:solidFill>
              <a:schemeClr val="tx1"/>
            </a:solidFill>
            <a:ln w="25400" cap="flat">
              <a:solidFill>
                <a:schemeClr val="bg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8575" tIns="28575" rIns="28575" bIns="28575" numCol="1" spcCol="38100" rtlCol="0" anchor="ctr">
              <a:spAutoFit/>
            </a:bodyPr>
            <a:lstStyle/>
            <a:p>
              <a:pPr marL="0" marR="0" indent="0" algn="ctr" defTabSz="825499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12952632" y="8839202"/>
              <a:ext cx="360000" cy="360000"/>
            </a:xfrm>
            <a:prstGeom prst="ellipse">
              <a:avLst/>
            </a:prstGeom>
            <a:solidFill>
              <a:schemeClr val="tx1"/>
            </a:solidFill>
            <a:ln w="25400" cap="flat">
              <a:solidFill>
                <a:schemeClr val="bg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8575" tIns="28575" rIns="28575" bIns="28575" numCol="1" spcCol="38100" rtlCol="0" anchor="ctr">
              <a:spAutoFit/>
            </a:bodyPr>
            <a:lstStyle/>
            <a:p>
              <a:pPr marL="0" marR="0" indent="0" algn="ctr" defTabSz="825499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17270632" y="8862401"/>
              <a:ext cx="360000" cy="360000"/>
            </a:xfrm>
            <a:prstGeom prst="ellipse">
              <a:avLst/>
            </a:prstGeom>
            <a:solidFill>
              <a:schemeClr val="tx1"/>
            </a:solidFill>
            <a:ln w="25400" cap="flat">
              <a:solidFill>
                <a:schemeClr val="bg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8575" tIns="28575" rIns="28575" bIns="28575" numCol="1" spcCol="38100" rtlCol="0" anchor="ctr">
              <a:spAutoFit/>
            </a:bodyPr>
            <a:lstStyle/>
            <a:p>
              <a:pPr marL="0" marR="0" indent="0" algn="ctr" defTabSz="825499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3987417" y="9398000"/>
              <a:ext cx="970368" cy="550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28575" tIns="28575" rIns="28575" bIns="28575" numCol="1" spcCol="38100" rtlCol="0" anchor="ctr">
              <a:spAutoFit/>
            </a:bodyPr>
            <a:lstStyle/>
            <a:p>
              <a:pPr marL="0" marR="0" indent="0" algn="ctr" defTabSz="825499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1981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12647448" y="9398000"/>
              <a:ext cx="970368" cy="550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28575" tIns="28575" rIns="28575" bIns="28575" numCol="1" spcCol="38100" rtlCol="0" anchor="ctr">
              <a:spAutoFit/>
            </a:bodyPr>
            <a:lstStyle/>
            <a:p>
              <a:pPr marL="0" marR="0" indent="0" algn="ctr" defTabSz="825499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2016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8298817" y="8162051"/>
              <a:ext cx="970368" cy="550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28575" tIns="28575" rIns="28575" bIns="28575" numCol="1" spcCol="38100" rtlCol="0" anchor="ctr">
              <a:spAutoFit/>
            </a:bodyPr>
            <a:lstStyle/>
            <a:p>
              <a:pPr marL="0" marR="0" indent="0" algn="ctr" defTabSz="825499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2013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16965448" y="8162050"/>
              <a:ext cx="970368" cy="550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28575" tIns="28575" rIns="28575" bIns="28575" numCol="1" spcCol="38100" rtlCol="0" anchor="ctr">
              <a:spAutoFit/>
            </a:bodyPr>
            <a:lstStyle/>
            <a:p>
              <a:pPr marL="0" marR="0" indent="0" algn="ctr" defTabSz="825499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2017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7920000" y="7425450"/>
              <a:ext cx="1897379" cy="550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28575" tIns="28575" rIns="28575" bIns="28575" numCol="1" spcCol="38100" rtlCol="0" anchor="ctr">
              <a:spAutoFit/>
            </a:bodyPr>
            <a:lstStyle/>
            <a:p>
              <a:pPr marL="0" marR="0" indent="0" algn="ctr" defTabSz="825499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RFC</a:t>
              </a:r>
              <a:r>
                <a:rPr kumimoji="0" lang="zh-CN" alt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 </a:t>
              </a:r>
              <a:r>
                <a:rPr kumimoji="0" lang="en-US" altLang="zh-CN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6824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16293265" y="7577850"/>
              <a:ext cx="2314736" cy="550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28575" tIns="28575" rIns="28575" bIns="28575" numCol="1" spcCol="38100" rtlCol="0" anchor="ctr">
              <a:spAutoFit/>
            </a:bodyPr>
            <a:lstStyle/>
            <a:p>
              <a:pPr marL="0" marR="0" indent="0" algn="ctr" defTabSz="825499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IETF</a:t>
              </a:r>
              <a:r>
                <a:rPr kumimoji="0" lang="zh-CN" alt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 </a:t>
              </a:r>
              <a:r>
                <a:rPr kumimoji="0" lang="en-US" altLang="zh-CN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DRAFT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11975264" y="10342125"/>
              <a:ext cx="2314736" cy="550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28575" tIns="28575" rIns="28575" bIns="28575" numCol="1" spcCol="38100" rtlCol="0" anchor="ctr">
              <a:spAutoFit/>
            </a:bodyPr>
            <a:lstStyle/>
            <a:p>
              <a:pPr marL="0" marR="0" indent="0" algn="ctr" defTabSz="825499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IETF</a:t>
              </a:r>
              <a:r>
                <a:rPr kumimoji="0" lang="zh-CN" alt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 </a:t>
              </a:r>
              <a:r>
                <a:rPr kumimoji="0" lang="en-US" altLang="zh-CN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DRAFT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3756185" y="10228774"/>
              <a:ext cx="1669215" cy="550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28575" tIns="28575" rIns="28575" bIns="28575" numCol="1" spcCol="38100" rtlCol="0" anchor="ctr">
              <a:spAutoFit/>
            </a:bodyPr>
            <a:lstStyle/>
            <a:p>
              <a:pPr marL="0" marR="0" indent="0" algn="ctr" defTabSz="825499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RFC</a:t>
              </a:r>
              <a:r>
                <a:rPr kumimoji="0" lang="zh-CN" alt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 </a:t>
              </a:r>
              <a:r>
                <a:rPr kumimoji="0" lang="en-US" altLang="zh-CN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793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连按此项以编辑"/>
          <p:cNvSpPr txBox="1">
            <a:spLocks noGrp="1"/>
          </p:cNvSpPr>
          <p:nvPr>
            <p:ph type="title"/>
          </p:nvPr>
        </p:nvSpPr>
        <p:spPr>
          <a:xfrm>
            <a:off x="1618386" y="2867145"/>
            <a:ext cx="21298457" cy="1890612"/>
          </a:xfrm>
          <a:prstGeom prst="rect">
            <a:avLst/>
          </a:prstGeom>
        </p:spPr>
        <p:txBody>
          <a:bodyPr/>
          <a:lstStyle/>
          <a:p>
            <a:pPr>
              <a:defRPr b="0">
                <a:latin typeface="FZLanTingHeiS-DB1-GBK"/>
                <a:ea typeface="FZLanTingHeiS-DB1-GBK"/>
                <a:cs typeface="FZLanTingHeiS-DB1-GBK"/>
                <a:sym typeface="FZLanTingHeiS-DB1-GBK"/>
              </a:defRPr>
            </a:pPr>
            <a:r>
              <a:rPr lang="x-none" dirty="0" smtClean="0"/>
              <a:t>为什么使用MPQUIC</a:t>
            </a:r>
            <a:endParaRPr dirty="0"/>
          </a:p>
        </p:txBody>
      </p:sp>
      <p:grpSp>
        <p:nvGrpSpPr>
          <p:cNvPr id="18" name="组 17"/>
          <p:cNvGrpSpPr/>
          <p:nvPr/>
        </p:nvGrpSpPr>
        <p:grpSpPr>
          <a:xfrm>
            <a:off x="3556854" y="6167735"/>
            <a:ext cx="5277201" cy="4489590"/>
            <a:chOff x="3393124" y="4472285"/>
            <a:chExt cx="5277201" cy="4489590"/>
          </a:xfrm>
        </p:grpSpPr>
        <p:grpSp>
          <p:nvGrpSpPr>
            <p:cNvPr id="15" name="组 14"/>
            <p:cNvGrpSpPr/>
            <p:nvPr/>
          </p:nvGrpSpPr>
          <p:grpSpPr>
            <a:xfrm>
              <a:off x="3393124" y="4472285"/>
              <a:ext cx="5277201" cy="3897163"/>
              <a:chOff x="3393124" y="4472285"/>
              <a:chExt cx="5277201" cy="3897163"/>
            </a:xfrm>
          </p:grpSpPr>
          <p:grpSp>
            <p:nvGrpSpPr>
              <p:cNvPr id="8" name="组 7"/>
              <p:cNvGrpSpPr/>
              <p:nvPr/>
            </p:nvGrpSpPr>
            <p:grpSpPr>
              <a:xfrm>
                <a:off x="6409432" y="4472285"/>
                <a:ext cx="2033798" cy="1695450"/>
                <a:chOff x="8496300" y="4476750"/>
                <a:chExt cx="7861300" cy="5918200"/>
              </a:xfrm>
            </p:grpSpPr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594" b="54721" l="9976" r="89984">
                              <a14:foregroundMark x1="51777" y1="38841" x2="51777" y2="38841"/>
                              <a14:foregroundMark x1="52100" y1="26824" x2="52100" y2="26824"/>
                              <a14:foregroundMark x1="52423" y1="16094" x2="52423" y2="160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96300" y="4476750"/>
                  <a:ext cx="7861300" cy="5918200"/>
                </a:xfrm>
                <a:prstGeom prst="rect">
                  <a:avLst/>
                </a:prstGeom>
              </p:spPr>
            </p:pic>
            <p:pic>
              <p:nvPicPr>
                <p:cNvPr id="7" name="图片 6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6066" l="2513" r="99665">
                              <a14:foregroundMark x1="36683" y1="44918" x2="36683" y2="44918"/>
                              <a14:foregroundMark x1="52429" y1="40984" x2="52429" y2="40984"/>
                              <a14:foregroundMark x1="57789" y1="54754" x2="57789" y2="54754"/>
                              <a14:foregroundMark x1="50754" y1="60656" x2="50754" y2="60656"/>
                              <a14:foregroundMark x1="51089" y1="54754" x2="51089" y2="54754"/>
                              <a14:foregroundMark x1="44724" y1="53443" x2="44724" y2="53443"/>
                              <a14:foregroundMark x1="40369" y1="63934" x2="40369" y2="63934"/>
                              <a14:foregroundMark x1="64154" y1="43607" x2="64154" y2="43607"/>
                              <a14:foregroundMark x1="69849" y1="43607" x2="69849" y2="43607"/>
                              <a14:foregroundMark x1="75544" y1="55410" x2="75544" y2="55410"/>
                              <a14:foregroundMark x1="75544" y1="40984" x2="75544" y2="40984"/>
                              <a14:backgroundMark x1="28308" y1="63934" x2="28308" y2="63934"/>
                              <a14:backgroundMark x1="27303" y1="57377" x2="27303" y2="57377"/>
                              <a14:backgroundMark x1="93300" y1="65246" x2="93300" y2="65246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48700" y="6521450"/>
                  <a:ext cx="7581900" cy="3873500"/>
                </a:xfrm>
                <a:prstGeom prst="rect">
                  <a:avLst/>
                </a:prstGeom>
              </p:spPr>
            </p:pic>
          </p:grp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64" b="95745" l="202" r="91935">
                            <a14:foregroundMark x1="45161" y1="90780" x2="45161" y2="90780"/>
                            <a14:foregroundMark x1="82719" y1="19858" x2="82719" y2="19858"/>
                            <a14:foregroundMark x1="68894" y1="21277" x2="68894" y2="21277"/>
                            <a14:foregroundMark x1="66359" y1="36170" x2="66359" y2="36170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295560" y="6596360"/>
                <a:ext cx="2374765" cy="1543050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 rotWithShape="1">
              <a:blip r:embed="rId9"/>
              <a:srcRect l="9606" t="11969" r="23163" b="6016"/>
              <a:stretch/>
            </p:blipFill>
            <p:spPr>
              <a:xfrm>
                <a:off x="3393124" y="4472285"/>
                <a:ext cx="1901406" cy="3897163"/>
              </a:xfrm>
              <a:prstGeom prst="roundRect">
                <a:avLst/>
              </a:prstGeom>
            </p:spPr>
          </p:pic>
        </p:grpSp>
        <p:sp>
          <p:nvSpPr>
            <p:cNvPr id="14" name="文本框 13"/>
            <p:cNvSpPr txBox="1"/>
            <p:nvPr/>
          </p:nvSpPr>
          <p:spPr>
            <a:xfrm>
              <a:off x="5269130" y="8411724"/>
              <a:ext cx="1699183" cy="550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28575" tIns="28575" rIns="28575" bIns="28575" numCol="1" spcCol="38100" rtlCol="0" anchor="ctr">
              <a:spAutoFit/>
            </a:bodyPr>
            <a:lstStyle/>
            <a:p>
              <a:pPr marL="0" marR="0" indent="0" algn="ctr" defTabSz="825499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移动设备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</p:grpSp>
      <p:grpSp>
        <p:nvGrpSpPr>
          <p:cNvPr id="21" name="组 20"/>
          <p:cNvGrpSpPr/>
          <p:nvPr/>
        </p:nvGrpSpPr>
        <p:grpSpPr>
          <a:xfrm>
            <a:off x="11650803" y="5212208"/>
            <a:ext cx="6756129" cy="5445117"/>
            <a:chOff x="11701467" y="3465958"/>
            <a:chExt cx="6756129" cy="5445117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983" b="97030" l="9956" r="89971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701467" y="3465958"/>
              <a:ext cx="5080001" cy="5080000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16391204" y="4472285"/>
              <a:ext cx="2066392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7200" b="1" dirty="0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IPv4</a:t>
              </a:r>
              <a:endParaRPr lang="zh-CN" altLang="en-US" sz="72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6391204" y="6551910"/>
              <a:ext cx="2066392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7200" b="1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</a:rPr>
                <a:t>IPv6</a:t>
              </a:r>
              <a:endParaRPr lang="zh-CN" altLang="en-US" sz="72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5028868" y="8360924"/>
              <a:ext cx="1699183" cy="550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28575" tIns="28575" rIns="28575" bIns="28575" numCol="1" spcCol="38100" rtlCol="0" anchor="ctr">
              <a:spAutoFit/>
            </a:bodyPr>
            <a:lstStyle/>
            <a:p>
              <a:pPr marL="0" marR="0" indent="0" algn="ctr" defTabSz="825499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多栈主机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83146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连按此项以编辑"/>
          <p:cNvSpPr txBox="1">
            <a:spLocks noGrp="1"/>
          </p:cNvSpPr>
          <p:nvPr>
            <p:ph type="title"/>
          </p:nvPr>
        </p:nvSpPr>
        <p:spPr>
          <a:xfrm>
            <a:off x="1618386" y="2867145"/>
            <a:ext cx="21298457" cy="1890612"/>
          </a:xfrm>
          <a:prstGeom prst="rect">
            <a:avLst/>
          </a:prstGeom>
        </p:spPr>
        <p:txBody>
          <a:bodyPr/>
          <a:lstStyle/>
          <a:p>
            <a:pPr>
              <a:defRPr b="0">
                <a:latin typeface="FZLanTingHeiS-DB1-GBK"/>
                <a:ea typeface="FZLanTingHeiS-DB1-GBK"/>
                <a:cs typeface="FZLanTingHeiS-DB1-GBK"/>
                <a:sym typeface="FZLanTingHeiS-DB1-GBK"/>
              </a:defRPr>
            </a:pPr>
            <a:r>
              <a:rPr lang="x-none" dirty="0" smtClean="0"/>
              <a:t>为什么使用MPQUIC</a:t>
            </a:r>
            <a:endParaRPr dirty="0"/>
          </a:p>
        </p:txBody>
      </p:sp>
      <p:grpSp>
        <p:nvGrpSpPr>
          <p:cNvPr id="18" name="组 17"/>
          <p:cNvGrpSpPr/>
          <p:nvPr/>
        </p:nvGrpSpPr>
        <p:grpSpPr>
          <a:xfrm>
            <a:off x="3393124" y="4472285"/>
            <a:ext cx="5277201" cy="4489590"/>
            <a:chOff x="3393124" y="4472285"/>
            <a:chExt cx="5277201" cy="4489590"/>
          </a:xfrm>
        </p:grpSpPr>
        <p:grpSp>
          <p:nvGrpSpPr>
            <p:cNvPr id="15" name="组 14"/>
            <p:cNvGrpSpPr/>
            <p:nvPr/>
          </p:nvGrpSpPr>
          <p:grpSpPr>
            <a:xfrm>
              <a:off x="3393124" y="4472285"/>
              <a:ext cx="5277201" cy="3897163"/>
              <a:chOff x="3393124" y="4472285"/>
              <a:chExt cx="5277201" cy="3897163"/>
            </a:xfrm>
          </p:grpSpPr>
          <p:grpSp>
            <p:nvGrpSpPr>
              <p:cNvPr id="8" name="组 7"/>
              <p:cNvGrpSpPr/>
              <p:nvPr/>
            </p:nvGrpSpPr>
            <p:grpSpPr>
              <a:xfrm>
                <a:off x="6409432" y="4472285"/>
                <a:ext cx="2033798" cy="1695450"/>
                <a:chOff x="8496300" y="4476750"/>
                <a:chExt cx="7861300" cy="5918200"/>
              </a:xfrm>
            </p:grpSpPr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594" b="54721" l="9976" r="89984">
                              <a14:foregroundMark x1="51777" y1="38841" x2="51777" y2="38841"/>
                              <a14:foregroundMark x1="52100" y1="26824" x2="52100" y2="26824"/>
                              <a14:foregroundMark x1="52423" y1="16094" x2="52423" y2="160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96300" y="4476750"/>
                  <a:ext cx="7861300" cy="5918200"/>
                </a:xfrm>
                <a:prstGeom prst="rect">
                  <a:avLst/>
                </a:prstGeom>
              </p:spPr>
            </p:pic>
            <p:pic>
              <p:nvPicPr>
                <p:cNvPr id="7" name="图片 6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6066" l="2513" r="99665">
                              <a14:foregroundMark x1="36683" y1="44918" x2="36683" y2="44918"/>
                              <a14:foregroundMark x1="52429" y1="40984" x2="52429" y2="40984"/>
                              <a14:foregroundMark x1="57789" y1="54754" x2="57789" y2="54754"/>
                              <a14:foregroundMark x1="50754" y1="60656" x2="50754" y2="60656"/>
                              <a14:foregroundMark x1="51089" y1="54754" x2="51089" y2="54754"/>
                              <a14:foregroundMark x1="44724" y1="53443" x2="44724" y2="53443"/>
                              <a14:foregroundMark x1="40369" y1="63934" x2="40369" y2="63934"/>
                              <a14:foregroundMark x1="64154" y1="43607" x2="64154" y2="43607"/>
                              <a14:foregroundMark x1="69849" y1="43607" x2="69849" y2="43607"/>
                              <a14:foregroundMark x1="75544" y1="55410" x2="75544" y2="55410"/>
                              <a14:foregroundMark x1="75544" y1="40984" x2="75544" y2="40984"/>
                              <a14:backgroundMark x1="28308" y1="63934" x2="28308" y2="63934"/>
                              <a14:backgroundMark x1="27303" y1="57377" x2="27303" y2="57377"/>
                              <a14:backgroundMark x1="93300" y1="65246" x2="93300" y2="65246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48700" y="6521450"/>
                  <a:ext cx="7581900" cy="3873500"/>
                </a:xfrm>
                <a:prstGeom prst="rect">
                  <a:avLst/>
                </a:prstGeom>
              </p:spPr>
            </p:pic>
          </p:grp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64" b="95745" l="202" r="91935">
                            <a14:foregroundMark x1="45161" y1="90780" x2="45161" y2="90780"/>
                            <a14:foregroundMark x1="82719" y1="19858" x2="82719" y2="19858"/>
                            <a14:foregroundMark x1="68894" y1="21277" x2="68894" y2="21277"/>
                            <a14:foregroundMark x1="66359" y1="36170" x2="66359" y2="36170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295560" y="6596360"/>
                <a:ext cx="2374765" cy="1543050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 rotWithShape="1">
              <a:blip r:embed="rId9"/>
              <a:srcRect l="9606" t="11969" r="23163" b="6016"/>
              <a:stretch/>
            </p:blipFill>
            <p:spPr>
              <a:xfrm>
                <a:off x="3393124" y="4472285"/>
                <a:ext cx="1901406" cy="3897163"/>
              </a:xfrm>
              <a:prstGeom prst="roundRect">
                <a:avLst/>
              </a:prstGeom>
            </p:spPr>
          </p:pic>
        </p:grpSp>
        <p:sp>
          <p:nvSpPr>
            <p:cNvPr id="14" name="文本框 13"/>
            <p:cNvSpPr txBox="1"/>
            <p:nvPr/>
          </p:nvSpPr>
          <p:spPr>
            <a:xfrm>
              <a:off x="5269130" y="8411724"/>
              <a:ext cx="1699183" cy="550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28575" tIns="28575" rIns="28575" bIns="28575" numCol="1" spcCol="38100" rtlCol="0" anchor="ctr">
              <a:spAutoFit/>
            </a:bodyPr>
            <a:lstStyle/>
            <a:p>
              <a:pPr marL="0" marR="0" indent="0" algn="ctr" defTabSz="825499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移动设备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</p:grpSp>
      <p:grpSp>
        <p:nvGrpSpPr>
          <p:cNvPr id="21" name="组 20"/>
          <p:cNvGrpSpPr/>
          <p:nvPr/>
        </p:nvGrpSpPr>
        <p:grpSpPr>
          <a:xfrm>
            <a:off x="15282867" y="3516758"/>
            <a:ext cx="5080001" cy="5449441"/>
            <a:chOff x="11701467" y="3465958"/>
            <a:chExt cx="5080001" cy="5449441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983" b="97030" l="9956" r="89971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701467" y="3465958"/>
              <a:ext cx="5080001" cy="5080000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13555668" y="8365248"/>
              <a:ext cx="1699183" cy="550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28575" tIns="28575" rIns="28575" bIns="28575" numCol="1" spcCol="38100" rtlCol="0" anchor="ctr">
              <a:spAutoFit/>
            </a:bodyPr>
            <a:lstStyle/>
            <a:p>
              <a:pPr marL="0" marR="0" indent="0" algn="ctr" defTabSz="825499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多栈主机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</p:grpSp>
      <p:sp>
        <p:nvSpPr>
          <p:cNvPr id="25" name="连按此项以编辑"/>
          <p:cNvSpPr txBox="1">
            <a:spLocks noGrp="1"/>
          </p:cNvSpPr>
          <p:nvPr>
            <p:ph type="body" sz="half" idx="1"/>
          </p:nvPr>
        </p:nvSpPr>
        <p:spPr>
          <a:xfrm>
            <a:off x="1618386" y="8961875"/>
            <a:ext cx="21298458" cy="4158328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FZLanTingHeiS-R-GB"/>
                <a:ea typeface="FZLanTingHeiS-R-GB"/>
                <a:cs typeface="FZLanTingHeiS-R-GB"/>
                <a:sym typeface="FZLanTingHeiS-R-GB"/>
              </a:defRPr>
            </a:pPr>
            <a:r>
              <a:rPr lang="en-US" altLang="zh-CN" dirty="0" smtClean="0"/>
              <a:t>MPQUIC</a:t>
            </a:r>
            <a:r>
              <a:rPr lang="zh-CN" altLang="en-US" dirty="0" smtClean="0"/>
              <a:t>的特性</a:t>
            </a:r>
          </a:p>
          <a:p>
            <a:pPr marL="571500" indent="-571500">
              <a:buFont typeface="Arial"/>
              <a:buChar char="•"/>
              <a:defRPr>
                <a:latin typeface="FZLanTingHeiS-R-GB"/>
                <a:ea typeface="FZLanTingHeiS-R-GB"/>
                <a:cs typeface="FZLanTingHeiS-R-GB"/>
                <a:sym typeface="FZLanTingHeiS-R-GB"/>
              </a:defRPr>
            </a:pPr>
            <a:r>
              <a:rPr lang="zh-CN" altLang="en-US" dirty="0" smtClean="0"/>
              <a:t>带宽聚合，同时使用</a:t>
            </a:r>
            <a:r>
              <a:rPr lang="en-US" altLang="zh-CN" dirty="0" smtClean="0"/>
              <a:t>WIFI</a:t>
            </a:r>
            <a:r>
              <a:rPr lang="zh-CN" altLang="en-US" dirty="0" smtClean="0"/>
              <a:t>网络和</a:t>
            </a:r>
            <a:r>
              <a:rPr lang="en-US" altLang="zh-CN" dirty="0" smtClean="0"/>
              <a:t>4G</a:t>
            </a:r>
            <a:r>
              <a:rPr lang="zh-CN" altLang="en-US" dirty="0" smtClean="0"/>
              <a:t>网络，扩充能使用的最大网络带宽</a:t>
            </a:r>
          </a:p>
          <a:p>
            <a:pPr marL="571500" indent="-571500">
              <a:buFont typeface="Arial"/>
              <a:buChar char="•"/>
              <a:defRPr>
                <a:latin typeface="FZLanTingHeiS-R-GB"/>
                <a:ea typeface="FZLanTingHeiS-R-GB"/>
                <a:cs typeface="FZLanTingHeiS-R-GB"/>
                <a:sym typeface="FZLanTingHeiS-R-GB"/>
              </a:defRPr>
            </a:pPr>
            <a:r>
              <a:rPr lang="zh-CN" altLang="en-US" dirty="0" smtClean="0"/>
              <a:t>无缝网络切换，</a:t>
            </a:r>
            <a:r>
              <a:rPr lang="en-US" altLang="zh-CN" dirty="0" smtClean="0"/>
              <a:t>WIFI</a:t>
            </a:r>
            <a:r>
              <a:rPr lang="zh-CN" altLang="en-US" dirty="0" smtClean="0"/>
              <a:t>或</a:t>
            </a:r>
            <a:r>
              <a:rPr lang="en-US" altLang="zh-CN" dirty="0" smtClean="0"/>
              <a:t>4G</a:t>
            </a:r>
            <a:r>
              <a:rPr lang="zh-CN" altLang="en-US" dirty="0" smtClean="0"/>
              <a:t>断掉后能快速切换到另一个网络</a:t>
            </a:r>
            <a:endParaRPr lang="x-none" dirty="0" smtClean="0"/>
          </a:p>
        </p:txBody>
      </p:sp>
      <p:cxnSp>
        <p:nvCxnSpPr>
          <p:cNvPr id="3" name="直线连接符 2"/>
          <p:cNvCxnSpPr/>
          <p:nvPr/>
        </p:nvCxnSpPr>
        <p:spPr>
          <a:xfrm flipV="1">
            <a:off x="5588000" y="5058052"/>
            <a:ext cx="4419600" cy="2"/>
          </a:xfrm>
          <a:prstGeom prst="line">
            <a:avLst/>
          </a:prstGeom>
          <a:noFill/>
          <a:ln w="127000" cap="flat" cmpd="sng">
            <a:solidFill>
              <a:srgbClr val="FF0000"/>
            </a:solidFill>
            <a:prstDash val="solid"/>
            <a:round/>
            <a:head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直线连接符 18"/>
          <p:cNvCxnSpPr/>
          <p:nvPr/>
        </p:nvCxnSpPr>
        <p:spPr>
          <a:xfrm>
            <a:off x="5588000" y="7493000"/>
            <a:ext cx="4419600" cy="0"/>
          </a:xfrm>
          <a:prstGeom prst="line">
            <a:avLst/>
          </a:prstGeom>
          <a:noFill/>
          <a:ln w="127000" cap="flat" cmpd="sng">
            <a:solidFill>
              <a:srgbClr val="3366FF"/>
            </a:solidFill>
            <a:prstDash val="solid"/>
            <a:round/>
            <a:head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0" name="iconfont-wangluo.png" descr="iconfont-wangluo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0978770" y="5251102"/>
            <a:ext cx="1833266" cy="1833266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32" name="直线连接符 31"/>
          <p:cNvCxnSpPr/>
          <p:nvPr/>
        </p:nvCxnSpPr>
        <p:spPr>
          <a:xfrm>
            <a:off x="9982200" y="5058054"/>
            <a:ext cx="1574800" cy="860146"/>
          </a:xfrm>
          <a:prstGeom prst="line">
            <a:avLst/>
          </a:prstGeom>
          <a:noFill/>
          <a:ln w="127000" cap="flat" cmpd="sng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直线连接符 36"/>
          <p:cNvCxnSpPr/>
          <p:nvPr/>
        </p:nvCxnSpPr>
        <p:spPr>
          <a:xfrm flipV="1">
            <a:off x="9982200" y="6570960"/>
            <a:ext cx="1574800" cy="922040"/>
          </a:xfrm>
          <a:prstGeom prst="line">
            <a:avLst/>
          </a:prstGeom>
          <a:noFill/>
          <a:ln w="127000" cap="flat" cmpd="sng">
            <a:solidFill>
              <a:srgbClr val="3366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直线连接符 38"/>
          <p:cNvCxnSpPr/>
          <p:nvPr/>
        </p:nvCxnSpPr>
        <p:spPr>
          <a:xfrm flipV="1">
            <a:off x="11531600" y="5921652"/>
            <a:ext cx="4419600" cy="2"/>
          </a:xfrm>
          <a:prstGeom prst="line">
            <a:avLst/>
          </a:prstGeom>
          <a:noFill/>
          <a:ln w="127000" cap="flat" cmpd="sng">
            <a:solidFill>
              <a:srgbClr val="FF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直线连接符 39"/>
          <p:cNvCxnSpPr/>
          <p:nvPr/>
        </p:nvCxnSpPr>
        <p:spPr>
          <a:xfrm>
            <a:off x="11531600" y="6596360"/>
            <a:ext cx="4419600" cy="0"/>
          </a:xfrm>
          <a:prstGeom prst="line">
            <a:avLst/>
          </a:prstGeom>
          <a:noFill/>
          <a:ln w="127000" cap="flat" cmpd="sng">
            <a:solidFill>
              <a:srgbClr val="3366FF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16297980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连按此项以编辑"/>
          <p:cNvSpPr txBox="1">
            <a:spLocks noGrp="1"/>
          </p:cNvSpPr>
          <p:nvPr>
            <p:ph type="title"/>
          </p:nvPr>
        </p:nvSpPr>
        <p:spPr>
          <a:xfrm>
            <a:off x="1618386" y="2867145"/>
            <a:ext cx="21298457" cy="1890612"/>
          </a:xfrm>
          <a:prstGeom prst="rect">
            <a:avLst/>
          </a:prstGeom>
        </p:spPr>
        <p:txBody>
          <a:bodyPr/>
          <a:lstStyle/>
          <a:p>
            <a:pPr>
              <a:defRPr b="0">
                <a:latin typeface="FZLanTingHeiS-DB1-GBK"/>
                <a:ea typeface="FZLanTingHeiS-DB1-GBK"/>
                <a:cs typeface="FZLanTingHeiS-DB1-GBK"/>
                <a:sym typeface="FZLanTingHeiS-DB1-GBK"/>
              </a:defRPr>
            </a:pPr>
            <a:r>
              <a:rPr lang="en-US" altLang="zh-CN" dirty="0" smtClean="0"/>
              <a:t>MPQUIC</a:t>
            </a:r>
            <a:r>
              <a:rPr lang="zh-CN" altLang="en-US" dirty="0" smtClean="0"/>
              <a:t>是什么</a:t>
            </a:r>
            <a:endParaRPr dirty="0"/>
          </a:p>
        </p:txBody>
      </p:sp>
      <p:sp>
        <p:nvSpPr>
          <p:cNvPr id="69" name="连按此项以编辑"/>
          <p:cNvSpPr txBox="1">
            <a:spLocks noGrp="1"/>
          </p:cNvSpPr>
          <p:nvPr>
            <p:ph type="body" sz="half" idx="1"/>
          </p:nvPr>
        </p:nvSpPr>
        <p:spPr>
          <a:xfrm>
            <a:off x="1683182" y="5197366"/>
            <a:ext cx="21298458" cy="415832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FZLanTingHeiS-R-GB"/>
                <a:ea typeface="FZLanTingHeiS-R-GB"/>
                <a:cs typeface="FZLanTingHeiS-R-GB"/>
                <a:sym typeface="FZLanTingHeiS-R-GB"/>
              </a:defRPr>
            </a:pPr>
            <a:r>
              <a:rPr lang="en-US" altLang="zh-CN" sz="6000" dirty="0" smtClean="0"/>
              <a:t>Multipath QUIC</a:t>
            </a:r>
            <a:r>
              <a:rPr lang="zh-CN" altLang="en-US" sz="6000" dirty="0" smtClean="0"/>
              <a:t>是</a:t>
            </a:r>
            <a:r>
              <a:rPr lang="en-US" altLang="zh-CN" sz="6000" dirty="0"/>
              <a:t>QUIC</a:t>
            </a:r>
            <a:r>
              <a:rPr lang="zh-CN" altLang="en-US" sz="6000" dirty="0"/>
              <a:t>协议多路径方</a:t>
            </a:r>
            <a:r>
              <a:rPr lang="zh-CN" altLang="en-US" sz="6000" dirty="0" smtClean="0"/>
              <a:t>案的扩展，支持同时在多个链路通道上传输一条</a:t>
            </a:r>
            <a:r>
              <a:rPr lang="en-US" altLang="zh-CN" sz="6000" dirty="0" smtClean="0"/>
              <a:t>QUIC</a:t>
            </a:r>
            <a:r>
              <a:rPr lang="zh-CN" altLang="en-US" sz="6000" dirty="0" smtClean="0"/>
              <a:t>连接的数据。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25283146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连按此项以编辑"/>
          <p:cNvSpPr txBox="1">
            <a:spLocks noGrp="1"/>
          </p:cNvSpPr>
          <p:nvPr>
            <p:ph type="title"/>
          </p:nvPr>
        </p:nvSpPr>
        <p:spPr>
          <a:xfrm>
            <a:off x="1618386" y="2867145"/>
            <a:ext cx="21298457" cy="1890612"/>
          </a:xfrm>
          <a:prstGeom prst="rect">
            <a:avLst/>
          </a:prstGeom>
        </p:spPr>
        <p:txBody>
          <a:bodyPr/>
          <a:lstStyle/>
          <a:p>
            <a:pPr>
              <a:defRPr b="0">
                <a:latin typeface="FZLanTingHeiS-DB1-GBK"/>
                <a:ea typeface="FZLanTingHeiS-DB1-GBK"/>
                <a:cs typeface="FZLanTingHeiS-DB1-GBK"/>
                <a:sym typeface="FZLanTingHeiS-DB1-GBK"/>
              </a:defRPr>
            </a:pPr>
            <a:r>
              <a:rPr lang="en-US" altLang="zh-CN" dirty="0" smtClean="0"/>
              <a:t>MPQUIC</a:t>
            </a:r>
            <a:r>
              <a:rPr lang="zh-CN" altLang="en-US" dirty="0" smtClean="0"/>
              <a:t>的连接</a:t>
            </a:r>
            <a:endParaRPr dirty="0"/>
          </a:p>
        </p:txBody>
      </p:sp>
      <p:grpSp>
        <p:nvGrpSpPr>
          <p:cNvPr id="33" name="组 32"/>
          <p:cNvGrpSpPr/>
          <p:nvPr/>
        </p:nvGrpSpPr>
        <p:grpSpPr>
          <a:xfrm>
            <a:off x="7162800" y="5435622"/>
            <a:ext cx="11147513" cy="6375401"/>
            <a:chOff x="6604000" y="5435622"/>
            <a:chExt cx="11147513" cy="6375401"/>
          </a:xfrm>
        </p:grpSpPr>
        <p:grpSp>
          <p:nvGrpSpPr>
            <p:cNvPr id="5" name="组 4"/>
            <p:cNvGrpSpPr/>
            <p:nvPr/>
          </p:nvGrpSpPr>
          <p:grpSpPr>
            <a:xfrm>
              <a:off x="6604000" y="5435622"/>
              <a:ext cx="1473200" cy="6375401"/>
              <a:chOff x="5740400" y="5181600"/>
              <a:chExt cx="1473200" cy="5511800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5740400" y="5181600"/>
                <a:ext cx="1473200" cy="55118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8575" tIns="28575" rIns="28575" bIns="28575" numCol="1" spcCol="38100" rtlCol="0" anchor="ctr">
                <a:spAutoFit/>
              </a:bodyPr>
              <a:lstStyle/>
              <a:p>
                <a:pPr marL="0" marR="0" indent="0" algn="ctr" defTabSz="825499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5906621" y="7633214"/>
                <a:ext cx="1160593" cy="6117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28575" tIns="28575" rIns="28575" bIns="28575" numCol="1" spcCol="38100" rtlCol="0" anchor="ctr">
                <a:spAutoFit/>
              </a:bodyPr>
              <a:lstStyle/>
              <a:p>
                <a:pPr marL="0" marR="0" indent="0" algn="ctr" defTabSz="825499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36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/>
                  </a:rPr>
                  <a:t>client</a:t>
                </a:r>
                <a:endParaRPr kumimoji="0" lang="zh-CN" alt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endParaRPr>
              </a:p>
            </p:txBody>
          </p:sp>
        </p:grpSp>
        <p:grpSp>
          <p:nvGrpSpPr>
            <p:cNvPr id="9" name="组 8"/>
            <p:cNvGrpSpPr/>
            <p:nvPr/>
          </p:nvGrpSpPr>
          <p:grpSpPr>
            <a:xfrm>
              <a:off x="16252913" y="5435622"/>
              <a:ext cx="1498600" cy="6366132"/>
              <a:chOff x="15265400" y="5003800"/>
              <a:chExt cx="1498600" cy="5511800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15265400" y="5003800"/>
                <a:ext cx="1498600" cy="55118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8575" tIns="28575" rIns="28575" bIns="28575" numCol="1" spcCol="38100" rtlCol="0" anchor="ctr">
                <a:spAutoFit/>
              </a:bodyPr>
              <a:lstStyle/>
              <a:p>
                <a:pPr marL="0" marR="0" indent="0" algn="ctr" defTabSz="825499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15418461" y="7461849"/>
                <a:ext cx="1327286" cy="6117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28575" tIns="28575" rIns="28575" bIns="28575" numCol="1" spcCol="38100" rtlCol="0" anchor="ctr">
                <a:spAutoFit/>
              </a:bodyPr>
              <a:lstStyle/>
              <a:p>
                <a:pPr marL="0" marR="0" indent="0" algn="ctr" defTabSz="825499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36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/>
                  </a:rPr>
                  <a:t>server</a:t>
                </a:r>
                <a:endParaRPr kumimoji="0" lang="zh-CN" alt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endParaRPr>
              </a:p>
            </p:txBody>
          </p:sp>
        </p:grpSp>
        <p:cxnSp>
          <p:nvCxnSpPr>
            <p:cNvPr id="11" name="直线箭头连接符 10"/>
            <p:cNvCxnSpPr/>
            <p:nvPr/>
          </p:nvCxnSpPr>
          <p:spPr>
            <a:xfrm flipV="1">
              <a:off x="9405358" y="7178955"/>
              <a:ext cx="5400000" cy="36000"/>
            </a:xfrm>
            <a:prstGeom prst="straightConnector1">
              <a:avLst/>
            </a:prstGeom>
            <a:noFill/>
            <a:ln w="63500" cap="flat">
              <a:solidFill>
                <a:schemeClr val="accent1"/>
              </a:solidFill>
              <a:prstDash val="sysDash"/>
              <a:round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4" name="文本框 13"/>
            <p:cNvSpPr txBox="1"/>
            <p:nvPr/>
          </p:nvSpPr>
          <p:spPr>
            <a:xfrm>
              <a:off x="10399759" y="6675715"/>
              <a:ext cx="3352114" cy="42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28575" tIns="28575" rIns="28575" bIns="28575" numCol="1" spcCol="38100" rtlCol="0" anchor="ctr">
              <a:spAutoFit/>
            </a:bodyPr>
            <a:lstStyle/>
            <a:p>
              <a:pPr marL="0" marR="0" indent="0" algn="ctr" defTabSz="825499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CID</a:t>
              </a:r>
              <a:r>
                <a:rPr kumimoji="0" lang="zh-CN" altLang="en-US" sz="24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  </a:t>
              </a:r>
              <a:r>
                <a:rPr kumimoji="0" lang="en-US" altLang="zh-CN" sz="24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A</a:t>
              </a:r>
              <a:r>
                <a:rPr kumimoji="0" lang="zh-CN" altLang="en-US" sz="24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  </a:t>
              </a:r>
              <a:r>
                <a:rPr lang="zh-CN" altLang="zh-CN" dirty="0" smtClean="0">
                  <a:solidFill>
                    <a:srgbClr val="FFFFFF"/>
                  </a:solidFill>
                </a:rPr>
                <a:t>—</a:t>
              </a:r>
              <a:r>
                <a:rPr lang="zh-CN" altLang="en-US" dirty="0" smtClean="0">
                  <a:solidFill>
                    <a:srgbClr val="FFFFFF"/>
                  </a:solidFill>
                </a:rPr>
                <a:t>  </a:t>
              </a:r>
              <a:r>
                <a:rPr lang="en-US" altLang="zh-CN" dirty="0" err="1" smtClean="0">
                  <a:solidFill>
                    <a:srgbClr val="FFFFFF"/>
                  </a:solidFill>
                </a:rPr>
                <a:t>Uniflow</a:t>
              </a:r>
              <a:r>
                <a:rPr lang="zh-CN" altLang="en-US" dirty="0" smtClean="0">
                  <a:solidFill>
                    <a:srgbClr val="FFFFFF"/>
                  </a:solidFill>
                </a:rPr>
                <a:t> </a:t>
              </a:r>
              <a:r>
                <a:rPr lang="en-US" altLang="zh-CN" dirty="0" smtClean="0">
                  <a:solidFill>
                    <a:srgbClr val="FFFFFF"/>
                  </a:solidFill>
                </a:rPr>
                <a:t>ID</a:t>
              </a:r>
              <a:r>
                <a:rPr lang="zh-CN" altLang="en-US" dirty="0" smtClean="0">
                  <a:solidFill>
                    <a:srgbClr val="FFFFFF"/>
                  </a:solidFill>
                </a:rPr>
                <a:t>  </a:t>
              </a:r>
              <a:r>
                <a:rPr lang="en-US" altLang="zh-CN" dirty="0" smtClean="0">
                  <a:solidFill>
                    <a:srgbClr val="FFFFFF"/>
                  </a:solidFill>
                </a:rPr>
                <a:t>0</a:t>
              </a:r>
              <a:r>
                <a:rPr kumimoji="0" lang="zh-CN" altLang="en-US" sz="24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  </a:t>
              </a:r>
              <a:endPara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0343264" y="9683235"/>
              <a:ext cx="3363503" cy="42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28575" tIns="28575" rIns="28575" bIns="28575" numCol="1" spcCol="38100" rtlCol="0" anchor="ctr">
              <a:spAutoFit/>
            </a:bodyPr>
            <a:lstStyle/>
            <a:p>
              <a:pPr marL="0" marR="0" indent="0" algn="ctr" defTabSz="825499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CID</a:t>
              </a:r>
              <a:r>
                <a:rPr kumimoji="0" lang="zh-CN" altLang="en-US" sz="24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  </a:t>
              </a:r>
              <a:r>
                <a:rPr kumimoji="0" lang="en-US" altLang="zh-CN" sz="24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B</a:t>
              </a:r>
              <a:r>
                <a:rPr kumimoji="0" lang="zh-CN" altLang="en-US" sz="24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  </a:t>
              </a:r>
              <a:r>
                <a:rPr lang="zh-CN" altLang="zh-CN" dirty="0" smtClean="0">
                  <a:solidFill>
                    <a:srgbClr val="FFFFFF"/>
                  </a:solidFill>
                </a:rPr>
                <a:t>—</a:t>
              </a:r>
              <a:r>
                <a:rPr lang="zh-CN" altLang="en-US" dirty="0" smtClean="0">
                  <a:solidFill>
                    <a:srgbClr val="FFFFFF"/>
                  </a:solidFill>
                </a:rPr>
                <a:t>  </a:t>
              </a:r>
              <a:r>
                <a:rPr lang="en-US" altLang="zh-CN" dirty="0" err="1" smtClean="0">
                  <a:solidFill>
                    <a:srgbClr val="FFFFFF"/>
                  </a:solidFill>
                </a:rPr>
                <a:t>Uniflow</a:t>
              </a:r>
              <a:r>
                <a:rPr lang="zh-CN" altLang="en-US" dirty="0" smtClean="0">
                  <a:solidFill>
                    <a:srgbClr val="FFFFFF"/>
                  </a:solidFill>
                </a:rPr>
                <a:t> </a:t>
              </a:r>
              <a:r>
                <a:rPr lang="en-US" altLang="zh-CN" dirty="0" smtClean="0">
                  <a:solidFill>
                    <a:srgbClr val="FFFFFF"/>
                  </a:solidFill>
                </a:rPr>
                <a:t>ID</a:t>
              </a:r>
              <a:r>
                <a:rPr lang="zh-CN" altLang="en-US" dirty="0" smtClean="0">
                  <a:solidFill>
                    <a:srgbClr val="FFFFFF"/>
                  </a:solidFill>
                </a:rPr>
                <a:t>  </a:t>
              </a:r>
              <a:r>
                <a:rPr lang="en-US" altLang="zh-CN" dirty="0" smtClean="0">
                  <a:solidFill>
                    <a:srgbClr val="FFFFFF"/>
                  </a:solidFill>
                </a:rPr>
                <a:t>1</a:t>
              </a:r>
              <a:endPara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  <p:cxnSp>
          <p:nvCxnSpPr>
            <p:cNvPr id="19" name="直线箭头连接符 18"/>
            <p:cNvCxnSpPr/>
            <p:nvPr/>
          </p:nvCxnSpPr>
          <p:spPr>
            <a:xfrm flipV="1">
              <a:off x="9379958" y="10211875"/>
              <a:ext cx="5400000" cy="36000"/>
            </a:xfrm>
            <a:prstGeom prst="straightConnector1">
              <a:avLst/>
            </a:prstGeom>
            <a:noFill/>
            <a:ln w="63500" cap="flat">
              <a:solidFill>
                <a:schemeClr val="accent1"/>
              </a:solidFill>
              <a:prstDash val="sysDash"/>
              <a:round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直线箭头连接符 19"/>
            <p:cNvCxnSpPr/>
            <p:nvPr/>
          </p:nvCxnSpPr>
          <p:spPr>
            <a:xfrm flipV="1">
              <a:off x="9368569" y="7950222"/>
              <a:ext cx="5400000" cy="36000"/>
            </a:xfrm>
            <a:prstGeom prst="straightConnector1">
              <a:avLst/>
            </a:prstGeom>
            <a:noFill/>
            <a:ln w="63500" cap="flat">
              <a:solidFill>
                <a:schemeClr val="accent1"/>
              </a:solidFill>
              <a:prstDash val="sysDash"/>
              <a:round/>
              <a:headEnd type="arrow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文本框 20"/>
            <p:cNvSpPr txBox="1"/>
            <p:nvPr/>
          </p:nvSpPr>
          <p:spPr>
            <a:xfrm>
              <a:off x="10368664" y="7386915"/>
              <a:ext cx="3352114" cy="42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28575" tIns="28575" rIns="28575" bIns="28575" numCol="1" spcCol="38100" rtlCol="0" anchor="ctr">
              <a:spAutoFit/>
            </a:bodyPr>
            <a:lstStyle/>
            <a:p>
              <a:pPr marL="0" marR="0" indent="0" algn="ctr" defTabSz="825499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CID</a:t>
              </a:r>
              <a:r>
                <a:rPr kumimoji="0" lang="zh-CN" altLang="en-US" sz="24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 </a:t>
              </a:r>
              <a:r>
                <a:rPr kumimoji="0" lang="en-US" altLang="zh-CN" sz="24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C</a:t>
              </a:r>
              <a:r>
                <a:rPr kumimoji="0" lang="zh-CN" altLang="en-US" sz="24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  </a:t>
              </a:r>
              <a:r>
                <a:rPr lang="zh-CN" altLang="zh-CN" dirty="0" smtClean="0">
                  <a:solidFill>
                    <a:srgbClr val="FFFFFF"/>
                  </a:solidFill>
                </a:rPr>
                <a:t>—</a:t>
              </a:r>
              <a:r>
                <a:rPr lang="zh-CN" altLang="en-US" dirty="0" smtClean="0">
                  <a:solidFill>
                    <a:srgbClr val="FFFFFF"/>
                  </a:solidFill>
                </a:rPr>
                <a:t>  </a:t>
              </a:r>
              <a:r>
                <a:rPr lang="en-US" altLang="zh-CN" dirty="0" err="1" smtClean="0">
                  <a:solidFill>
                    <a:srgbClr val="FFFFFF"/>
                  </a:solidFill>
                </a:rPr>
                <a:t>Uniflow</a:t>
              </a:r>
              <a:r>
                <a:rPr lang="zh-CN" altLang="en-US" dirty="0" smtClean="0">
                  <a:solidFill>
                    <a:srgbClr val="FFFFFF"/>
                  </a:solidFill>
                </a:rPr>
                <a:t> </a:t>
              </a:r>
              <a:r>
                <a:rPr lang="en-US" altLang="zh-CN" dirty="0" smtClean="0">
                  <a:solidFill>
                    <a:srgbClr val="FFFFFF"/>
                  </a:solidFill>
                </a:rPr>
                <a:t>ID</a:t>
              </a:r>
              <a:r>
                <a:rPr lang="zh-CN" altLang="en-US" dirty="0" smtClean="0">
                  <a:solidFill>
                    <a:srgbClr val="FFFFFF"/>
                  </a:solidFill>
                </a:rPr>
                <a:t>  </a:t>
              </a:r>
              <a:r>
                <a:rPr lang="en-US" altLang="zh-CN" dirty="0" smtClean="0">
                  <a:solidFill>
                    <a:srgbClr val="FFFFFF"/>
                  </a:solidFill>
                </a:rPr>
                <a:t>0</a:t>
              </a:r>
              <a:r>
                <a:rPr kumimoji="0" lang="zh-CN" altLang="en-US" sz="24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  </a:t>
              </a:r>
              <a:endPara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  <p:cxnSp>
          <p:nvCxnSpPr>
            <p:cNvPr id="22" name="直线箭头连接符 21"/>
            <p:cNvCxnSpPr/>
            <p:nvPr/>
          </p:nvCxnSpPr>
          <p:spPr>
            <a:xfrm flipV="1">
              <a:off x="9379958" y="10998222"/>
              <a:ext cx="5400000" cy="36000"/>
            </a:xfrm>
            <a:prstGeom prst="straightConnector1">
              <a:avLst/>
            </a:prstGeom>
            <a:noFill/>
            <a:ln w="63500" cap="flat">
              <a:solidFill>
                <a:schemeClr val="accent1"/>
              </a:solidFill>
              <a:prstDash val="sysDash"/>
              <a:round/>
              <a:headEnd type="arrow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" name="文本框 22"/>
            <p:cNvSpPr txBox="1"/>
            <p:nvPr/>
          </p:nvSpPr>
          <p:spPr>
            <a:xfrm>
              <a:off x="10380053" y="10434915"/>
              <a:ext cx="3352114" cy="42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28575" tIns="28575" rIns="28575" bIns="28575" numCol="1" spcCol="38100" rtlCol="0" anchor="ctr">
              <a:spAutoFit/>
            </a:bodyPr>
            <a:lstStyle/>
            <a:p>
              <a:pPr marL="0" marR="0" indent="0" algn="ctr" defTabSz="825499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CID</a:t>
              </a:r>
              <a:r>
                <a:rPr kumimoji="0" lang="zh-CN" altLang="en-US" sz="24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 </a:t>
              </a:r>
              <a:r>
                <a:rPr kumimoji="0" lang="en-US" altLang="zh-CN" sz="24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D</a:t>
              </a:r>
              <a:r>
                <a:rPr kumimoji="0" lang="zh-CN" altLang="en-US" sz="24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  </a:t>
              </a:r>
              <a:r>
                <a:rPr lang="zh-CN" altLang="zh-CN" dirty="0" smtClean="0">
                  <a:solidFill>
                    <a:srgbClr val="FFFFFF"/>
                  </a:solidFill>
                </a:rPr>
                <a:t>—</a:t>
              </a:r>
              <a:r>
                <a:rPr lang="zh-CN" altLang="en-US" dirty="0" smtClean="0">
                  <a:solidFill>
                    <a:srgbClr val="FFFFFF"/>
                  </a:solidFill>
                </a:rPr>
                <a:t>  </a:t>
              </a:r>
              <a:r>
                <a:rPr lang="en-US" altLang="zh-CN" dirty="0" err="1" smtClean="0">
                  <a:solidFill>
                    <a:srgbClr val="FFFFFF"/>
                  </a:solidFill>
                </a:rPr>
                <a:t>Uniflow</a:t>
              </a:r>
              <a:r>
                <a:rPr lang="zh-CN" altLang="en-US" dirty="0" smtClean="0">
                  <a:solidFill>
                    <a:srgbClr val="FFFFFF"/>
                  </a:solidFill>
                </a:rPr>
                <a:t> </a:t>
              </a:r>
              <a:r>
                <a:rPr lang="en-US" altLang="zh-CN" dirty="0" smtClean="0">
                  <a:solidFill>
                    <a:srgbClr val="FFFFFF"/>
                  </a:solidFill>
                </a:rPr>
                <a:t>ID</a:t>
              </a:r>
              <a:r>
                <a:rPr lang="zh-CN" altLang="en-US" dirty="0" smtClean="0">
                  <a:solidFill>
                    <a:srgbClr val="FFFFFF"/>
                  </a:solidFill>
                </a:rPr>
                <a:t>  </a:t>
              </a:r>
              <a:r>
                <a:rPr lang="en-US" altLang="zh-CN" dirty="0" smtClean="0">
                  <a:solidFill>
                    <a:srgbClr val="FFFFFF"/>
                  </a:solidFill>
                </a:rPr>
                <a:t>1</a:t>
              </a:r>
              <a:r>
                <a:rPr kumimoji="0" lang="zh-CN" altLang="en-US" sz="24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  </a:t>
              </a:r>
              <a:endPara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9151359" y="5842022"/>
              <a:ext cx="5892800" cy="2592905"/>
            </a:xfrm>
            <a:prstGeom prst="roundRect">
              <a:avLst/>
            </a:prstGeom>
            <a:noFill/>
            <a:ln w="25400" cap="flat">
              <a:solidFill>
                <a:schemeClr val="accent1"/>
              </a:solidFill>
              <a:prstDash val="dash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8575" tIns="28575" rIns="28575" bIns="28575" numCol="1" spcCol="38100" rtlCol="0" anchor="ctr">
              <a:spAutoFit/>
            </a:bodyPr>
            <a:lstStyle/>
            <a:p>
              <a:pPr marL="0" marR="0" indent="0" algn="ctr" defTabSz="825499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9227559" y="8858809"/>
              <a:ext cx="5892800" cy="2592905"/>
            </a:xfrm>
            <a:prstGeom prst="roundRect">
              <a:avLst/>
            </a:prstGeom>
            <a:noFill/>
            <a:ln w="25400" cap="flat">
              <a:solidFill>
                <a:schemeClr val="accent1"/>
              </a:solidFill>
              <a:prstDash val="dash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8575" tIns="28575" rIns="28575" bIns="28575" numCol="1" spcCol="38100" rtlCol="0" anchor="ctr">
              <a:spAutoFit/>
            </a:bodyPr>
            <a:lstStyle/>
            <a:p>
              <a:pPr marL="0" marR="0" indent="0" algn="ctr" defTabSz="825499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9978852" y="5902089"/>
              <a:ext cx="4287415" cy="42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28575" tIns="28575" rIns="28575" bIns="28575" numCol="1" spcCol="38100" rtlCol="0" anchor="ctr">
              <a:spAutoFit/>
            </a:bodyPr>
            <a:lstStyle/>
            <a:p>
              <a:pPr marL="0" marR="0" indent="0" algn="ctr" defTabSz="825499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Tuple1</a:t>
              </a:r>
              <a:r>
                <a:rPr kumimoji="0" lang="zh-CN" altLang="en-US" sz="24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（</a:t>
              </a:r>
              <a:r>
                <a:rPr kumimoji="0" lang="en-US" altLang="zh-CN" sz="24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client:ip1,server:ip3</a:t>
              </a:r>
              <a:r>
                <a:rPr kumimoji="0" lang="zh-CN" altLang="en-US" sz="24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）</a:t>
              </a:r>
              <a:r>
                <a:rPr kumimoji="0" lang="en-US" altLang="zh-CN" sz="24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 </a:t>
              </a:r>
              <a:endPara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9953452" y="8874942"/>
              <a:ext cx="4287415" cy="42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28575" tIns="28575" rIns="28575" bIns="28575" numCol="1" spcCol="38100" rtlCol="0" anchor="ctr">
              <a:spAutoFit/>
            </a:bodyPr>
            <a:lstStyle/>
            <a:p>
              <a:pPr marL="0" marR="0" indent="0" algn="ctr" defTabSz="825499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Tuple2</a:t>
              </a:r>
              <a:r>
                <a:rPr kumimoji="0" lang="zh-CN" altLang="en-US" sz="24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（</a:t>
              </a:r>
              <a:r>
                <a:rPr kumimoji="0" lang="en-US" altLang="zh-CN" sz="24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client:ip2,server:ip4</a:t>
              </a:r>
              <a:r>
                <a:rPr kumimoji="0" lang="zh-CN" altLang="en-US" sz="24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）</a:t>
              </a:r>
              <a:r>
                <a:rPr kumimoji="0" lang="en-US" altLang="zh-CN" sz="24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 </a:t>
              </a:r>
              <a:endPara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8305766" y="6989919"/>
              <a:ext cx="609600" cy="42704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8575" tIns="28575" rIns="28575" bIns="28575" numCol="1" spcCol="38100" rtlCol="0" anchor="ctr">
              <a:spAutoFit/>
            </a:bodyPr>
            <a:lstStyle/>
            <a:p>
              <a:pPr marL="0" marR="0" indent="0" algn="ctr" defTabSz="825499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IP1</a:t>
              </a:r>
              <a:endPara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8305766" y="10009230"/>
              <a:ext cx="609600" cy="42704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8575" tIns="28575" rIns="28575" bIns="28575" numCol="1" spcCol="38100" rtlCol="0" anchor="ctr">
              <a:spAutoFit/>
            </a:bodyPr>
            <a:lstStyle/>
            <a:p>
              <a:pPr marL="0" marR="0" indent="0" algn="ctr" defTabSz="825499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IP2</a:t>
              </a:r>
              <a:endPara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5392366" y="6976035"/>
              <a:ext cx="609600" cy="42704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8575" tIns="28575" rIns="28575" bIns="28575" numCol="1" spcCol="38100" rtlCol="0" anchor="ctr">
              <a:spAutoFit/>
            </a:bodyPr>
            <a:lstStyle/>
            <a:p>
              <a:pPr marL="0" marR="0" indent="0" algn="ctr" defTabSz="825499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IP3</a:t>
              </a:r>
              <a:endPara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15392366" y="9998355"/>
              <a:ext cx="609600" cy="42704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8575" tIns="28575" rIns="28575" bIns="28575" numCol="1" spcCol="38100" rtlCol="0" anchor="ctr">
              <a:spAutoFit/>
            </a:bodyPr>
            <a:lstStyle/>
            <a:p>
              <a:pPr marL="0" marR="0" indent="0" algn="ctr" defTabSz="825499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/>
                </a:rPr>
                <a:t>IP4</a:t>
              </a:r>
              <a:endPara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</p:grpSp>
      <p:sp>
        <p:nvSpPr>
          <p:cNvPr id="37" name="连按此项以编辑"/>
          <p:cNvSpPr txBox="1">
            <a:spLocks noGrp="1"/>
          </p:cNvSpPr>
          <p:nvPr>
            <p:ph type="body" sz="half" idx="1"/>
          </p:nvPr>
        </p:nvSpPr>
        <p:spPr>
          <a:xfrm>
            <a:off x="1237386" y="4962493"/>
            <a:ext cx="4350614" cy="4848843"/>
          </a:xfrm>
          <a:prstGeom prst="rect">
            <a:avLst/>
          </a:prstGeom>
        </p:spPr>
        <p:txBody>
          <a:bodyPr/>
          <a:lstStyle/>
          <a:p>
            <a:pPr marL="571500" indent="-571500" algn="just">
              <a:buFont typeface="Arial"/>
              <a:buChar char="•"/>
              <a:defRPr>
                <a:latin typeface="FZLanTingHeiS-R-GB"/>
                <a:ea typeface="FZLanTingHeiS-R-GB"/>
                <a:cs typeface="FZLanTingHeiS-R-GB"/>
                <a:sym typeface="FZLanTingHeiS-R-GB"/>
              </a:defRPr>
            </a:pPr>
            <a:r>
              <a:rPr lang="en-US" altLang="zh-CN" dirty="0" err="1" smtClean="0"/>
              <a:t>Uniflow</a:t>
            </a:r>
            <a:endParaRPr lang="en-US" altLang="zh-CN" dirty="0" smtClean="0"/>
          </a:p>
          <a:p>
            <a:pPr marL="571500" indent="-571500" algn="just">
              <a:buFont typeface="Arial"/>
              <a:buChar char="•"/>
              <a:defRPr>
                <a:latin typeface="FZLanTingHeiS-R-GB"/>
                <a:ea typeface="FZLanTingHeiS-R-GB"/>
                <a:cs typeface="FZLanTingHeiS-R-GB"/>
                <a:sym typeface="FZLanTingHeiS-R-GB"/>
              </a:defRPr>
            </a:pPr>
            <a:r>
              <a:rPr lang="en-US" altLang="zh-CN" dirty="0" err="1" smtClean="0"/>
              <a:t>Uniflow</a:t>
            </a:r>
            <a:r>
              <a:rPr lang="zh-CN" altLang="en-US" dirty="0" smtClean="0"/>
              <a:t> </a:t>
            </a:r>
            <a:r>
              <a:rPr lang="en-US" altLang="zh-CN" dirty="0" smtClean="0"/>
              <a:t>ID</a:t>
            </a:r>
          </a:p>
          <a:p>
            <a:pPr marL="571500" indent="-571500" algn="just">
              <a:buFont typeface="Arial"/>
              <a:buChar char="•"/>
              <a:defRPr>
                <a:latin typeface="FZLanTingHeiS-R-GB"/>
                <a:ea typeface="FZLanTingHeiS-R-GB"/>
                <a:cs typeface="FZLanTingHeiS-R-GB"/>
                <a:sym typeface="FZLanTingHeiS-R-GB"/>
              </a:defRPr>
            </a:pPr>
            <a:r>
              <a:rPr lang="en-US" altLang="zh-CN" dirty="0" smtClean="0"/>
              <a:t>Sending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uniflow</a:t>
            </a:r>
            <a:endParaRPr lang="en-US" altLang="zh-CN" dirty="0" smtClean="0"/>
          </a:p>
          <a:p>
            <a:pPr marL="571500" indent="-571500" algn="just">
              <a:buFont typeface="Arial"/>
              <a:buChar char="•"/>
              <a:defRPr>
                <a:latin typeface="FZLanTingHeiS-R-GB"/>
                <a:ea typeface="FZLanTingHeiS-R-GB"/>
                <a:cs typeface="FZLanTingHeiS-R-GB"/>
                <a:sym typeface="FZLanTingHeiS-R-GB"/>
              </a:defRPr>
            </a:pPr>
            <a:r>
              <a:rPr lang="en-US" altLang="zh-CN" dirty="0" smtClean="0"/>
              <a:t>Receiving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uniflow</a:t>
            </a:r>
            <a:endParaRPr lang="en-US" altLang="zh-CN" dirty="0" smtClean="0"/>
          </a:p>
          <a:p>
            <a:pPr algn="just">
              <a:defRPr>
                <a:latin typeface="FZLanTingHeiS-R-GB"/>
                <a:ea typeface="FZLanTingHeiS-R-GB"/>
                <a:cs typeface="FZLanTingHeiS-R-GB"/>
                <a:sym typeface="FZLanTingHeiS-R-GB"/>
              </a:defRPr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3839260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28575" tIns="28575" rIns="28575" bIns="28575" numCol="1" spcCol="38100" rtlCol="0" anchor="ctr">
        <a:spAutoFit/>
      </a:bodyPr>
      <a:lstStyle>
        <a:defPPr marL="0" marR="0" indent="0" algn="ctr" defTabSz="82549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28575" tIns="28575" rIns="28575" bIns="28575" numCol="1" spcCol="38100" rtlCol="0" anchor="ctr">
        <a:spAutoFit/>
      </a:bodyPr>
      <a:lstStyle>
        <a:defPPr marL="0" marR="0" indent="0" algn="ctr" defTabSz="82549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28575" tIns="28575" rIns="28575" bIns="28575" numCol="1" spcCol="38100" rtlCol="0" anchor="ctr">
        <a:spAutoFit/>
      </a:bodyPr>
      <a:lstStyle>
        <a:defPPr marL="0" marR="0" indent="0" algn="ctr" defTabSz="82549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28575" tIns="28575" rIns="28575" bIns="28575" numCol="1" spcCol="38100" rtlCol="0" anchor="ctr">
        <a:spAutoFit/>
      </a:bodyPr>
      <a:lstStyle>
        <a:defPPr marL="0" marR="0" indent="0" algn="ctr" defTabSz="82549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基本.thmx</Template>
  <TotalTime>7631</TotalTime>
  <Words>452</Words>
  <Application>Microsoft Macintosh PowerPoint</Application>
  <PresentationFormat>自定义</PresentationFormat>
  <Paragraphs>128</Paragraphs>
  <Slides>16</Slides>
  <Notes>12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7" baseType="lpstr">
      <vt:lpstr>Black</vt:lpstr>
      <vt:lpstr>PowerPoint 演示文稿</vt:lpstr>
      <vt:lpstr>PowerPoint 演示文稿</vt:lpstr>
      <vt:lpstr>MPQUIC的技术探索</vt:lpstr>
      <vt:lpstr>PowerPoint 演示文稿</vt:lpstr>
      <vt:lpstr>MPQUIC的产生</vt:lpstr>
      <vt:lpstr>为什么使用MPQUIC</vt:lpstr>
      <vt:lpstr>为什么使用MPQUIC</vt:lpstr>
      <vt:lpstr>MPQUIC是什么</vt:lpstr>
      <vt:lpstr>MPQUIC的连接</vt:lpstr>
      <vt:lpstr>MPQUIC的数据流</vt:lpstr>
      <vt:lpstr>MPQUIC的关键点</vt:lpstr>
      <vt:lpstr>MPQUIC的FEC困境</vt:lpstr>
      <vt:lpstr>MPQUIC的场景化</vt:lpstr>
      <vt:lpstr>MPQUIC与5G</vt:lpstr>
      <vt:lpstr>MPQUIC的未来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xioachi hong</cp:lastModifiedBy>
  <cp:revision>113</cp:revision>
  <cp:lastPrinted>2020-08-14T02:02:45Z</cp:lastPrinted>
  <dcterms:modified xsi:type="dcterms:W3CDTF">2020-08-17T02:29:53Z</dcterms:modified>
</cp:coreProperties>
</file>